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13" r:id="rId2"/>
    <p:sldId id="317" r:id="rId3"/>
    <p:sldId id="323" r:id="rId4"/>
    <p:sldId id="328" r:id="rId5"/>
    <p:sldId id="327" r:id="rId6"/>
    <p:sldId id="322" r:id="rId7"/>
    <p:sldId id="331" r:id="rId8"/>
    <p:sldId id="332" r:id="rId9"/>
    <p:sldId id="333" r:id="rId10"/>
    <p:sldId id="330" r:id="rId11"/>
    <p:sldId id="329" r:id="rId12"/>
    <p:sldId id="325" r:id="rId1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3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5F814B-ADD2-4BB2-96B6-A8B43EE567A2}" type="datetimeFigureOut">
              <a:rPr kumimoji="1" lang="ja-JP" altLang="en-US" smtClean="0"/>
              <a:t>2023/12/22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Master Text Formatting</a:t>
            </a:r>
          </a:p>
          <a:p>
            <a:pPr lvl="1"/>
            <a:r>
              <a:rPr kumimoji="1" lang="en-US" altLang="ja-JP"/>
              <a:t>Second </a:t>
            </a:r>
            <a:r>
              <a:rPr kumimoji="1" lang="ja-JP" altLang="en-US"/>
              <a:t>Level</a:t>
            </a:r>
          </a:p>
          <a:p>
            <a:pPr lvl="2"/>
            <a:r>
              <a:rPr kumimoji="1" lang="en-US" altLang="ja-JP"/>
              <a:t>Third </a:t>
            </a:r>
            <a:r>
              <a:rPr kumimoji="1" lang="ja-JP" altLang="en-US"/>
              <a:t>Level</a:t>
            </a:r>
          </a:p>
          <a:p>
            <a:pPr lvl="3"/>
            <a:r>
              <a:rPr kumimoji="1" lang="en-US" altLang="ja-JP"/>
              <a:t>4th </a:t>
            </a:r>
            <a:r>
              <a:rPr kumimoji="1" lang="ja-JP" altLang="en-US"/>
              <a:t>level</a:t>
            </a:r>
          </a:p>
          <a:p>
            <a:pPr lvl="4"/>
            <a:r>
              <a:rPr kumimoji="1" lang="en-US" altLang="ja-JP"/>
              <a:t>5th </a:t>
            </a:r>
            <a:r>
              <a:rPr kumimoji="1" lang="ja-JP" altLang="en-US"/>
              <a:t>level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1E95D-4FDC-435D-9090-25C6C7755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905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1E95D-4FDC-435D-9090-25C6C77554A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662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1E95D-4FDC-435D-9090-25C6C77554A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16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1E95D-4FDC-435D-9090-25C6C77554A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725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1E95D-4FDC-435D-9090-25C6C77554A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4676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1E95D-4FDC-435D-9090-25C6C77554A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645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1E95D-4FDC-435D-9090-25C6C77554A8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8328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B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 bwMode="gray">
          <a:xfrm>
            <a:off x="0" y="0"/>
            <a:ext cx="262800" cy="68580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50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  <p:sp>
        <p:nvSpPr>
          <p:cNvPr id="13" name="タイトル"/>
          <p:cNvSpPr>
            <a:spLocks noGrp="1"/>
          </p:cNvSpPr>
          <p:nvPr>
            <p:ph type="title" hasCustomPrompt="1"/>
          </p:nvPr>
        </p:nvSpPr>
        <p:spPr bwMode="gray">
          <a:xfrm>
            <a:off x="677043" y="4229396"/>
            <a:ext cx="11108324" cy="697627"/>
          </a:xfrm>
          <a:prstGeom prst="rect">
            <a:avLst/>
          </a:prstGeom>
        </p:spPr>
        <p:txBody>
          <a:bodyPr wrap="square" lIns="36000" anchor="b" anchorCtr="0">
            <a:noAutofit/>
          </a:bodyPr>
          <a:lstStyle>
            <a:lvl1pPr algn="l" eaLnBrk="1" hangingPunct="1">
              <a:defRPr sz="3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タイトルを入力</a:t>
            </a:r>
          </a:p>
        </p:txBody>
      </p:sp>
      <p:sp>
        <p:nvSpPr>
          <p:cNvPr id="16" name="テキスト プレースホルダー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77044" y="5021216"/>
            <a:ext cx="9005205" cy="41036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121908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  <a:lvl2pPr marL="95992" indent="0">
              <a:buNone/>
              <a:defRPr>
                <a:solidFill>
                  <a:schemeClr val="bg1"/>
                </a:solidFill>
              </a:defRPr>
            </a:lvl2pPr>
            <a:lvl3pPr marL="297251" indent="0">
              <a:buNone/>
              <a:defRPr>
                <a:solidFill>
                  <a:schemeClr val="bg1"/>
                </a:solidFill>
              </a:defRPr>
            </a:lvl3pPr>
            <a:lvl4pPr marL="437006" indent="0">
              <a:buNone/>
              <a:defRPr>
                <a:solidFill>
                  <a:schemeClr val="bg1"/>
                </a:solidFill>
              </a:defRPr>
            </a:lvl4pPr>
            <a:lvl5pPr marL="41516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ja-JP" altLang="en-US" dirty="0"/>
              <a:t>年月　部署名　氏名など　適宜改行</a:t>
            </a:r>
          </a:p>
        </p:txBody>
      </p:sp>
      <p:sp>
        <p:nvSpPr>
          <p:cNvPr id="17" name="テキスト プレースホルダー"/>
          <p:cNvSpPr>
            <a:spLocks noGrp="1"/>
          </p:cNvSpPr>
          <p:nvPr>
            <p:ph type="body" sz="quarter" idx="12" hasCustomPrompt="1"/>
          </p:nvPr>
        </p:nvSpPr>
        <p:spPr>
          <a:xfrm>
            <a:off x="677044" y="1152001"/>
            <a:ext cx="9005205" cy="38164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eaLnBrk="1" hangingPunct="1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  <a:lvl2pPr marL="95992" indent="0">
              <a:buNone/>
              <a:defRPr/>
            </a:lvl2pPr>
            <a:lvl3pPr marL="297251" indent="0">
              <a:buNone/>
              <a:defRPr/>
            </a:lvl3pPr>
            <a:lvl4pPr marL="437006" indent="0">
              <a:buNone/>
              <a:defRPr/>
            </a:lvl4pPr>
            <a:lvl5pPr marL="415160" indent="0">
              <a:buNone/>
              <a:defRPr/>
            </a:lvl5pPr>
          </a:lstStyle>
          <a:p>
            <a:r>
              <a:rPr lang="ja-JP" altLang="en-US" dirty="0"/>
              <a:t>宛先がある場合は入力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12679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(deep)">
    <p:bg bwMode="ltGray"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7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60144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A4A3A4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s(deep)">
    <p:bg bwMode="ltGray"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ー"/>
          <p:cNvSpPr>
            <a:spLocks noGrp="1"/>
          </p:cNvSpPr>
          <p:nvPr>
            <p:ph sz="quarter" idx="13" hasCustomPrompt="1"/>
          </p:nvPr>
        </p:nvSpPr>
        <p:spPr>
          <a:xfrm>
            <a:off x="263528" y="1016000"/>
            <a:ext cx="11664949" cy="5149850"/>
          </a:xfrm>
          <a:prstGeom prst="rect">
            <a:avLst/>
          </a:prstGeom>
        </p:spPr>
        <p:txBody>
          <a:bodyPr/>
          <a:lstStyle>
            <a:lvl1pPr marL="357666" indent="-357666">
              <a:lnSpc>
                <a:spcPct val="110000"/>
              </a:lnSpc>
              <a:spcBef>
                <a:spcPts val="600"/>
              </a:spcBef>
              <a:buClr>
                <a:schemeClr val="bg1">
                  <a:lumMod val="95000"/>
                </a:schemeClr>
              </a:buClr>
              <a:buFont typeface="Wingdings" panose="05000000000000000000" pitchFamily="2" charset="2"/>
              <a:buChar char="u"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598929" indent="-241265">
              <a:lnSpc>
                <a:spcPct val="110000"/>
              </a:lnSpc>
              <a:spcBef>
                <a:spcPts val="600"/>
              </a:spcBef>
              <a:buClr>
                <a:schemeClr val="bg1">
                  <a:lumMod val="95000"/>
                </a:schemeClr>
              </a:buClr>
              <a:buFont typeface="Wingdings" panose="05000000000000000000" pitchFamily="2" charset="2"/>
              <a:buChar char="n"/>
              <a:defRPr sz="2000">
                <a:solidFill>
                  <a:schemeClr val="bg1">
                    <a:lumMod val="95000"/>
                  </a:schemeClr>
                </a:solidFill>
              </a:defRPr>
            </a:lvl2pPr>
            <a:lvl3pPr marL="715325" indent="-116401">
              <a:lnSpc>
                <a:spcPct val="110000"/>
              </a:lnSpc>
              <a:spcBef>
                <a:spcPts val="600"/>
              </a:spcBef>
              <a:buClr>
                <a:schemeClr val="bg1">
                  <a:lumMod val="95000"/>
                </a:schemeClr>
              </a:buClr>
              <a:defRPr sz="1600">
                <a:solidFill>
                  <a:schemeClr val="bg1">
                    <a:lumMod val="95000"/>
                  </a:schemeClr>
                </a:solidFill>
              </a:defRPr>
            </a:lvl3pPr>
            <a:lvl4pPr marL="838078" indent="-118517">
              <a:lnSpc>
                <a:spcPct val="110000"/>
              </a:lnSpc>
              <a:spcBef>
                <a:spcPts val="600"/>
              </a:spcBef>
              <a:buClr>
                <a:schemeClr val="bg1">
                  <a:lumMod val="95000"/>
                </a:schemeClr>
              </a:buClr>
              <a:defRPr sz="1400">
                <a:solidFill>
                  <a:schemeClr val="bg1">
                    <a:lumMod val="95000"/>
                  </a:schemeClr>
                </a:solidFill>
              </a:defRPr>
            </a:lvl4pPr>
            <a:lvl5pPr marL="838078" indent="0">
              <a:lnSpc>
                <a:spcPct val="110000"/>
              </a:lnSpc>
              <a:spcBef>
                <a:spcPts val="500"/>
              </a:spcBef>
              <a:buClr>
                <a:schemeClr val="bg1">
                  <a:lumMod val="95000"/>
                </a:schemeClr>
              </a:buClr>
              <a:buFontTx/>
              <a:buNone/>
              <a:defRPr sz="1400" b="0"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本文を入力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10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8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7" name="正方形/長方形 6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59873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A4A3A4"/>
          </p15:clr>
        </p15:guide>
        <p15:guide id="2" orient="horz" pos="3884">
          <p15:clr>
            <a:srgbClr val="A4A3A4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ne Only(deep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8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7" name="正方形/長方形 6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28733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ne ＆ Contents(deep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コンテンツ プレースホルダー"/>
          <p:cNvSpPr>
            <a:spLocks noGrp="1"/>
          </p:cNvSpPr>
          <p:nvPr>
            <p:ph sz="quarter" idx="13" hasCustomPrompt="1"/>
          </p:nvPr>
        </p:nvSpPr>
        <p:spPr>
          <a:xfrm>
            <a:off x="263529" y="1172637"/>
            <a:ext cx="11664951" cy="49932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2pPr>
            <a:lvl3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>
                  <a:lumMod val="95000"/>
                </a:schemeClr>
              </a:buClr>
              <a:defRPr lang="en-US" altLang="ja-JP" dirty="0" smtClean="0">
                <a:solidFill>
                  <a:schemeClr val="bg1">
                    <a:lumMod val="95000"/>
                  </a:schemeClr>
                </a:solidFill>
              </a:defRPr>
            </a:lvl4pPr>
            <a:lvl5pPr>
              <a:buClr>
                <a:schemeClr val="bg1">
                  <a:lumMod val="95000"/>
                </a:schemeClr>
              </a:buClr>
              <a:defRPr lang="en-US" altLang="ja-JP" dirty="0" smtClean="0"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marL="357666" lvl="0" indent="-357666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本文を入力</a:t>
            </a:r>
          </a:p>
          <a:p>
            <a:pPr marL="598929" lvl="1" indent="-241265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marL="715325" lvl="2" indent="-116401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marL="838078" lvl="3" indent="-118517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marL="838078"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7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10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9" name="正方形/長方形 8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11036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A4A3A4"/>
          </p15:clr>
        </p15:guide>
        <p15:guide id="2" orient="horz" pos="3884">
          <p15:clr>
            <a:srgbClr val="A4A3A4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d line &amp; Contents(deep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コンテンツ プレースホルダー"/>
          <p:cNvSpPr>
            <a:spLocks noGrp="1"/>
          </p:cNvSpPr>
          <p:nvPr>
            <p:ph sz="quarter" idx="13" hasCustomPrompt="1"/>
          </p:nvPr>
        </p:nvSpPr>
        <p:spPr>
          <a:xfrm>
            <a:off x="263529" y="2024065"/>
            <a:ext cx="11664951" cy="4141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2pPr>
            <a:lvl3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>
                  <a:lumMod val="95000"/>
                </a:schemeClr>
              </a:buClr>
              <a:defRPr lang="en-US" altLang="ja-JP" dirty="0" smtClean="0">
                <a:solidFill>
                  <a:schemeClr val="bg1">
                    <a:lumMod val="95000"/>
                  </a:schemeClr>
                </a:solidFill>
              </a:defRPr>
            </a:lvl4pPr>
            <a:lvl5pPr>
              <a:buClr>
                <a:schemeClr val="bg1">
                  <a:lumMod val="95000"/>
                </a:schemeClr>
              </a:buClr>
              <a:defRPr lang="en-US" altLang="ja-JP" dirty="0" smtClean="0"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marL="357666" lvl="0" indent="-357666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本文を入力</a:t>
            </a:r>
          </a:p>
          <a:p>
            <a:pPr marL="598929" lvl="1" indent="-241265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marL="715325" lvl="2" indent="-116401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marL="838078" lvl="3" indent="-118517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marL="838078"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13" name="テキスト プレースホルダー 3"/>
          <p:cNvSpPr>
            <a:spLocks noGrp="1"/>
          </p:cNvSpPr>
          <p:nvPr>
            <p:ph type="body" sz="quarter" idx="14" hasCustomPrompt="1"/>
          </p:nvPr>
        </p:nvSpPr>
        <p:spPr>
          <a:xfrm>
            <a:off x="263529" y="1010628"/>
            <a:ext cx="11664950" cy="822442"/>
          </a:xfr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100"/>
              </a:spcBef>
              <a:buFontTx/>
              <a:buNone/>
              <a:defRPr sz="2600">
                <a:solidFill>
                  <a:schemeClr val="bg1">
                    <a:lumMod val="95000"/>
                  </a:schemeClr>
                </a:solidFill>
              </a:defRPr>
            </a:lvl1pPr>
            <a:lvl2pPr marL="355557" indent="0">
              <a:buFontTx/>
              <a:buNone/>
              <a:defRPr sz="2600"/>
            </a:lvl2pPr>
            <a:lvl3pPr marL="598942" indent="0">
              <a:buFontTx/>
              <a:buNone/>
              <a:defRPr sz="2600"/>
            </a:lvl3pPr>
            <a:lvl4pPr marL="719578" indent="0">
              <a:buFontTx/>
              <a:buNone/>
              <a:defRPr sz="2600"/>
            </a:lvl4pPr>
            <a:lvl5pPr marL="835982" indent="0">
              <a:buFontTx/>
              <a:buNone/>
              <a:defRPr sz="2600"/>
            </a:lvl5pPr>
          </a:lstStyle>
          <a:p>
            <a:pPr lvl="0"/>
            <a:r>
              <a:rPr kumimoji="1" lang="ja-JP" altLang="en-US" dirty="0"/>
              <a:t>リード文が１行・２行ともにこのレイアウトで入力</a:t>
            </a:r>
          </a:p>
        </p:txBody>
      </p:sp>
      <p:sp>
        <p:nvSpPr>
          <p:cNvPr id="9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8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11" name="正方形/長方形 10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36878896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1275">
          <p15:clr>
            <a:srgbClr val="A4A3A4"/>
          </p15:clr>
        </p15:guide>
        <p15:guide id="2" orient="horz" pos="3884">
          <p15:clr>
            <a:srgbClr val="A4A3A4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(deep)">
    <p:bg bwMode="ltGray"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8" name="正方形/長方形 7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663661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urpose_B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23500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rporate Mark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 userDrawn="1"/>
        </p:nvGrpSpPr>
        <p:grpSpPr>
          <a:xfrm>
            <a:off x="11071921" y="6971182"/>
            <a:ext cx="1119015" cy="460404"/>
            <a:chOff x="11071921" y="6971182"/>
            <a:chExt cx="1119015" cy="460404"/>
          </a:xfrm>
        </p:grpSpPr>
        <p:sp>
          <p:nvSpPr>
            <p:cNvPr id="17" name="テキスト ボックス 16"/>
            <p:cNvSpPr txBox="1"/>
            <p:nvPr/>
          </p:nvSpPr>
          <p:spPr>
            <a:xfrm>
              <a:off x="11302865" y="7216142"/>
              <a:ext cx="751809" cy="21544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l"/>
              <a:r>
                <a:rPr kumimoji="1" lang="en-US" altLang="ja-JP" sz="8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Brighter</a:t>
              </a:r>
              <a:r>
                <a:rPr kumimoji="1" lang="en-US" altLang="ja-JP" sz="800" b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kumimoji="1" lang="en-US" altLang="ja-JP" sz="8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Orange</a:t>
              </a:r>
              <a:endParaRPr kumimoji="1" lang="ja-JP" altLang="en-US" sz="8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3" name="正方形/長方形 22"/>
            <p:cNvSpPr/>
            <p:nvPr userDrawn="1"/>
          </p:nvSpPr>
          <p:spPr bwMode="gray">
            <a:xfrm>
              <a:off x="11071921" y="6990230"/>
              <a:ext cx="187539" cy="187536"/>
            </a:xfrm>
            <a:prstGeom prst="rect">
              <a:avLst/>
            </a:prstGeom>
            <a:solidFill>
              <a:srgbClr val="002B6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400" b="1" dirty="0">
                <a:latin typeface="+mj-ea"/>
                <a:ea typeface="+mj-ea"/>
              </a:endParaRPr>
            </a:p>
          </p:txBody>
        </p:sp>
        <p:sp>
          <p:nvSpPr>
            <p:cNvPr id="24" name="テキスト ボックス 23"/>
            <p:cNvSpPr txBox="1"/>
            <p:nvPr userDrawn="1"/>
          </p:nvSpPr>
          <p:spPr bwMode="gray">
            <a:xfrm>
              <a:off x="11302872" y="6971182"/>
              <a:ext cx="888064" cy="21544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l"/>
              <a:r>
                <a:rPr kumimoji="1" lang="en-US" altLang="ja-JP" sz="8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Orchestrating </a:t>
              </a:r>
              <a:r>
                <a:rPr kumimoji="1" lang="en-US" altLang="ja-JP" sz="800" b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Blue</a:t>
              </a:r>
              <a:endParaRPr kumimoji="1" lang="ja-JP" altLang="en-US" sz="8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1" name="正方形/長方形 20"/>
            <p:cNvSpPr/>
            <p:nvPr userDrawn="1"/>
          </p:nvSpPr>
          <p:spPr bwMode="gray">
            <a:xfrm>
              <a:off x="11072002" y="7235263"/>
              <a:ext cx="188160" cy="188160"/>
            </a:xfrm>
            <a:prstGeom prst="rect">
              <a:avLst/>
            </a:prstGeom>
            <a:solidFill>
              <a:srgbClr val="EB6E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400" b="1" dirty="0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74928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 of Contents_B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380040" y="1910626"/>
            <a:ext cx="9012279" cy="4007577"/>
          </a:xfrm>
          <a:prstGeom prst="rect">
            <a:avLst/>
          </a:prstGeom>
        </p:spPr>
        <p:txBody>
          <a:bodyPr wrap="square">
            <a:noAutofit/>
          </a:bodyPr>
          <a:lstStyle>
            <a:lvl1pPr marL="457155" marR="0" indent="-457155" algn="l" defTabSz="121908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+mj-lt"/>
              <a:buAutoNum type="arabicPeriod"/>
              <a:tabLst/>
              <a:defRPr sz="2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  <a:lvl2pPr marL="715361" indent="-241277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Font typeface="游ゴシック" panose="020B0400000000000000" pitchFamily="50" charset="-128"/>
              <a:buChar char="-"/>
              <a:defRPr lang="ja-JP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297251" indent="0">
              <a:buFontTx/>
              <a:buNone/>
              <a:defRPr sz="4800">
                <a:solidFill>
                  <a:schemeClr val="bg1"/>
                </a:solidFill>
              </a:defRPr>
            </a:lvl3pPr>
            <a:lvl4pPr marL="719595" marR="0" indent="-239161" algn="l" defTabSz="121908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Tahoma" pitchFamily="34" charset="0"/>
              <a:buChar char="–"/>
              <a:tabLst/>
              <a:defRPr sz="1867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marL="474085" indent="0">
              <a:buClr>
                <a:schemeClr val="tx1">
                  <a:lumMod val="85000"/>
                  <a:lumOff val="15000"/>
                </a:schemeClr>
              </a:buClr>
              <a:buFont typeface="游ゴシック" panose="020B0400000000000000" pitchFamily="50" charset="-128"/>
              <a:buNone/>
              <a:defRPr sz="1867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項目を入力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項目を入力</a:t>
            </a:r>
            <a:endParaRPr kumimoji="1" lang="en-US" altLang="ja-JP" dirty="0"/>
          </a:p>
        </p:txBody>
      </p:sp>
      <p:sp>
        <p:nvSpPr>
          <p:cNvPr id="9" name="正方形/長方形 8"/>
          <p:cNvSpPr/>
          <p:nvPr userDrawn="1"/>
        </p:nvSpPr>
        <p:spPr bwMode="gray">
          <a:xfrm>
            <a:off x="1098893" y="0"/>
            <a:ext cx="28800" cy="68580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50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6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1936266" y="1211819"/>
            <a:ext cx="9456054" cy="53348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>
            <a:lvl1pPr>
              <a:defRPr lang="ja-JP" altLang="en-US" sz="2800" dirty="0" smtClean="0"/>
            </a:lvl1pPr>
          </a:lstStyle>
          <a:p>
            <a:pPr marL="0" marR="0" lvl="0" indent="0" defTabSz="1219080" latinLnBrk="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</a:pPr>
            <a:r>
              <a:rPr kumimoji="1" lang="ja-JP" altLang="en-US" dirty="0"/>
              <a:t>目次のタイトル</a:t>
            </a:r>
          </a:p>
        </p:txBody>
      </p:sp>
    </p:spTree>
    <p:extLst>
      <p:ext uri="{BB962C8B-B14F-4D97-AF65-F5344CB8AC3E}">
        <p14:creationId xmlns:p14="http://schemas.microsoft.com/office/powerpoint/2010/main" val="14884648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_B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814493" y="4094485"/>
            <a:ext cx="10577827" cy="2161095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1219080" rtl="0" eaLnBrk="1" fontAlgn="base" latinLnBrk="0" hangingPunct="1">
              <a:lnSpc>
                <a:spcPct val="110000"/>
              </a:lnSpc>
              <a:spcBef>
                <a:spcPts val="200"/>
              </a:spcBef>
              <a:spcAft>
                <a:spcPct val="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  <a:lvl2pPr marL="478319" indent="-239161" eaLnBrk="1" latinLnBrk="0" hangingPunct="1">
              <a:lnSpc>
                <a:spcPct val="110000"/>
              </a:lnSpc>
              <a:spcBef>
                <a:spcPts val="200"/>
              </a:spcBef>
              <a:buClr>
                <a:schemeClr val="tx1">
                  <a:lumMod val="85000"/>
                  <a:lumOff val="15000"/>
                </a:schemeClr>
              </a:buClr>
              <a:buFont typeface="Segoe UI" panose="020B0502040204020203" pitchFamily="34" charset="0"/>
              <a:buChar char="-"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297251" indent="0">
              <a:buNone/>
              <a:defRPr>
                <a:solidFill>
                  <a:schemeClr val="bg1"/>
                </a:solidFill>
              </a:defRPr>
            </a:lvl3pPr>
            <a:lvl4pPr marL="437006" indent="0">
              <a:buNone/>
              <a:defRPr>
                <a:solidFill>
                  <a:schemeClr val="bg1"/>
                </a:solidFill>
              </a:defRPr>
            </a:lvl4pPr>
            <a:lvl5pPr marL="41516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ja-JP" altLang="en-US" dirty="0"/>
              <a:t>サブタイトルを入力</a:t>
            </a:r>
          </a:p>
          <a:p>
            <a:pPr lvl="1"/>
            <a:r>
              <a:rPr kumimoji="1" lang="ja-JP" altLang="en-US" dirty="0"/>
              <a:t>項目を入力</a:t>
            </a:r>
          </a:p>
        </p:txBody>
      </p:sp>
      <p:sp>
        <p:nvSpPr>
          <p:cNvPr id="13" name="タイトル"/>
          <p:cNvSpPr>
            <a:spLocks noGrp="1"/>
          </p:cNvSpPr>
          <p:nvPr>
            <p:ph type="title" hasCustomPrompt="1"/>
          </p:nvPr>
        </p:nvSpPr>
        <p:spPr bwMode="gray">
          <a:xfrm>
            <a:off x="814493" y="2906737"/>
            <a:ext cx="10577827" cy="697627"/>
          </a:xfrm>
          <a:prstGeom prst="rect">
            <a:avLst/>
          </a:prstGeom>
        </p:spPr>
        <p:txBody>
          <a:bodyPr wrap="square" anchor="b" anchorCtr="0">
            <a:noAutofit/>
          </a:bodyPr>
          <a:lstStyle>
            <a:lvl1pPr algn="l">
              <a:defRPr sz="3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中表紙のタイトルを入力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-600" y="3777813"/>
            <a:ext cx="12193200" cy="288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3754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(white)">
    <p:bg bwMode="lt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geNumber"/>
          <p:cNvSpPr txBox="1"/>
          <p:nvPr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6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119448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s(white)">
    <p:bg bwMode="lt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ー"/>
          <p:cNvSpPr>
            <a:spLocks noGrp="1"/>
          </p:cNvSpPr>
          <p:nvPr>
            <p:ph sz="quarter" idx="12" hasCustomPrompt="1"/>
          </p:nvPr>
        </p:nvSpPr>
        <p:spPr bwMode="gray">
          <a:xfrm>
            <a:off x="263529" y="1016000"/>
            <a:ext cx="11664951" cy="5149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lang="ja-JP" altLang="en-US" dirty="0" smtClean="0"/>
            </a:lvl1pPr>
            <a:lvl2pPr>
              <a:defRPr lang="ja-JP" altLang="en-US" dirty="0" smtClean="0"/>
            </a:lvl2pPr>
            <a:lvl3pPr>
              <a:defRPr lang="ja-JP" altLang="en-US" dirty="0" smtClean="0"/>
            </a:lvl3pPr>
            <a:lvl4pPr>
              <a:defRPr lang="ja-JP" altLang="en-US" dirty="0" smtClean="0"/>
            </a:lvl4pPr>
            <a:lvl5pPr>
              <a:defRPr lang="en-US" altLang="ja-JP" dirty="0" smtClean="0"/>
            </a:lvl5pPr>
          </a:lstStyle>
          <a:p>
            <a:pPr lvl="0"/>
            <a:r>
              <a:rPr kumimoji="1" lang="ja-JP" altLang="en-US" dirty="0"/>
              <a:t>本文を入力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10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6" name="図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11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247447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A4A3A4"/>
          </p15:clr>
        </p15:guide>
        <p15:guide id="2" orient="horz" pos="3884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ne Only(white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8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9" name="正方形/長方形 8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59151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ne ＆ Contents(white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"/>
          <p:cNvSpPr>
            <a:spLocks noGrp="1"/>
          </p:cNvSpPr>
          <p:nvPr>
            <p:ph sz="quarter" idx="12" hasCustomPrompt="1"/>
          </p:nvPr>
        </p:nvSpPr>
        <p:spPr>
          <a:xfrm>
            <a:off x="263529" y="1172637"/>
            <a:ext cx="11664951" cy="49932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lang="ja-JP" altLang="en-US" dirty="0" smtClean="0"/>
            </a:lvl1pPr>
            <a:lvl2pPr>
              <a:defRPr lang="ja-JP" altLang="en-US" dirty="0" smtClean="0"/>
            </a:lvl2pPr>
            <a:lvl3pPr>
              <a:defRPr lang="ja-JP" altLang="en-US" dirty="0" smtClean="0"/>
            </a:lvl3pPr>
            <a:lvl4pPr>
              <a:defRPr lang="ja-JP" altLang="en-US" dirty="0" smtClean="0"/>
            </a:lvl4pPr>
            <a:lvl5pPr>
              <a:defRPr lang="en-US" altLang="ja-JP" dirty="0" smtClean="0"/>
            </a:lvl5pPr>
          </a:lstStyle>
          <a:p>
            <a:pPr lvl="0"/>
            <a:r>
              <a:rPr kumimoji="1" lang="ja-JP" altLang="en-US" dirty="0"/>
              <a:t>本文を入力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8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7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10" name="正方形/長方形 9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51003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884">
          <p15:clr>
            <a:srgbClr val="A4A3A4"/>
          </p15:clr>
        </p15:guide>
        <p15:guide id="2" orient="horz" pos="73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d line &amp; Contents(white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コンテンツ プレースホルダー"/>
          <p:cNvSpPr>
            <a:spLocks noGrp="1"/>
          </p:cNvSpPr>
          <p:nvPr>
            <p:ph sz="quarter" idx="12" hasCustomPrompt="1"/>
          </p:nvPr>
        </p:nvSpPr>
        <p:spPr>
          <a:xfrm>
            <a:off x="263529" y="2024065"/>
            <a:ext cx="11664951" cy="4141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lang="ja-JP" altLang="en-US" dirty="0" smtClean="0"/>
            </a:lvl1pPr>
            <a:lvl2pPr>
              <a:defRPr lang="ja-JP" altLang="en-US" dirty="0" smtClean="0"/>
            </a:lvl2pPr>
            <a:lvl3pPr>
              <a:defRPr lang="ja-JP" altLang="en-US" dirty="0" smtClean="0"/>
            </a:lvl3pPr>
            <a:lvl4pPr>
              <a:defRPr lang="ja-JP" altLang="en-US" dirty="0" smtClean="0"/>
            </a:lvl4pPr>
            <a:lvl5pPr>
              <a:defRPr lang="en-US" altLang="ja-JP" dirty="0" smtClean="0"/>
            </a:lvl5pPr>
          </a:lstStyle>
          <a:p>
            <a:pPr lvl="0"/>
            <a:r>
              <a:rPr kumimoji="1" lang="ja-JP" altLang="en-US" dirty="0"/>
              <a:t>本文を入力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3" hasCustomPrompt="1"/>
          </p:nvPr>
        </p:nvSpPr>
        <p:spPr>
          <a:xfrm>
            <a:off x="263529" y="1010628"/>
            <a:ext cx="11664950" cy="822442"/>
          </a:xfr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100"/>
              </a:spcBef>
              <a:buFontTx/>
              <a:buNone/>
              <a:defRPr sz="2600"/>
            </a:lvl1pPr>
            <a:lvl2pPr marL="355557" indent="0">
              <a:buFontTx/>
              <a:buNone/>
              <a:defRPr sz="2600"/>
            </a:lvl2pPr>
            <a:lvl3pPr marL="598942" indent="0">
              <a:buFontTx/>
              <a:buNone/>
              <a:defRPr sz="2600"/>
            </a:lvl3pPr>
            <a:lvl4pPr marL="719578" indent="0">
              <a:buFontTx/>
              <a:buNone/>
              <a:defRPr sz="2600"/>
            </a:lvl4pPr>
            <a:lvl5pPr marL="835982" indent="0">
              <a:buFontTx/>
              <a:buNone/>
              <a:defRPr sz="2600"/>
            </a:lvl5pPr>
          </a:lstStyle>
          <a:p>
            <a:pPr lvl="0"/>
            <a:r>
              <a:rPr kumimoji="1" lang="ja-JP" altLang="en-US" dirty="0"/>
              <a:t>リード文が１行・２行ともにこのレイアウトで入力</a:t>
            </a:r>
          </a:p>
        </p:txBody>
      </p:sp>
      <p:sp>
        <p:nvSpPr>
          <p:cNvPr id="9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10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13" name="正方形/長方形 12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55043413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3884">
          <p15:clr>
            <a:srgbClr val="A4A3A4"/>
          </p15:clr>
        </p15:guide>
        <p15:guide id="2" orient="horz" pos="1275">
          <p15:clr>
            <a:srgbClr val="A4A3A4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(white)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427745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63529" y="980022"/>
            <a:ext cx="11664951" cy="51371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Master Text Formatting</a:t>
            </a:r>
          </a:p>
          <a:p>
            <a:pPr lvl="1"/>
            <a:r>
              <a:rPr kumimoji="1" lang="en-US" altLang="ja-JP" dirty="0"/>
              <a:t>Second </a:t>
            </a:r>
            <a:r>
              <a:rPr kumimoji="1" lang="ja-JP" altLang="en-US" dirty="0"/>
              <a:t>Level</a:t>
            </a:r>
          </a:p>
          <a:p>
            <a:pPr lvl="2"/>
            <a:r>
              <a:rPr kumimoji="1" lang="en-US" altLang="ja-JP" dirty="0"/>
              <a:t>Third </a:t>
            </a:r>
            <a:r>
              <a:rPr kumimoji="1" lang="ja-JP" altLang="en-US" dirty="0"/>
              <a:t>Level</a:t>
            </a:r>
          </a:p>
          <a:p>
            <a:pPr lvl="3"/>
            <a:r>
              <a:rPr kumimoji="1" lang="en-US" altLang="ja-JP" dirty="0"/>
              <a:t>4th </a:t>
            </a:r>
            <a:r>
              <a:rPr kumimoji="1" lang="ja-JP" altLang="en-US" dirty="0"/>
              <a:t>Level</a:t>
            </a:r>
            <a:endParaRPr kumimoji="1" lang="en-US" altLang="ja-JP" dirty="0"/>
          </a:p>
          <a:p>
            <a:pPr lvl="4"/>
            <a:r>
              <a:rPr kumimoji="1" lang="ja-JP" altLang="en-US" dirty="0"/>
              <a:t>Enter text</a:t>
            </a:r>
            <a:endParaRPr kumimoji="1" lang="en-US" altLang="ja-JP" dirty="0"/>
          </a:p>
        </p:txBody>
      </p:sp>
      <p:sp>
        <p:nvSpPr>
          <p:cNvPr id="6" name="Credit"/>
          <p:cNvSpPr txBox="1">
            <a:spLocks/>
          </p:cNvSpPr>
          <p:nvPr userDrawn="1"/>
        </p:nvSpPr>
        <p:spPr bwMode="gray">
          <a:xfrm>
            <a:off x="677044" y="6485380"/>
            <a:ext cx="15640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800" b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9pPr>
          </a:lstStyle>
          <a:p>
            <a:r>
              <a:rPr lang="en-US" altLang="ja-JP" sz="900" b="0" baseline="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rPr>
              <a:t>© NEC Corporation 2021</a:t>
            </a:r>
          </a:p>
        </p:txBody>
      </p:sp>
      <p:sp>
        <p:nvSpPr>
          <p:cNvPr id="7" name="Confidential"/>
          <p:cNvSpPr txBox="1">
            <a:spLocks/>
          </p:cNvSpPr>
          <p:nvPr userDrawn="1"/>
        </p:nvSpPr>
        <p:spPr bwMode="gray">
          <a:xfrm>
            <a:off x="2241063" y="6485380"/>
            <a:ext cx="191464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800" b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9pPr>
          </a:lstStyle>
          <a:p>
            <a:r>
              <a:rPr lang="en-US" altLang="ja-JP" sz="900" b="0" baseline="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rPr>
              <a:t>NEC Group Internal Use Only</a:t>
            </a:r>
          </a:p>
        </p:txBody>
      </p:sp>
      <p:sp>
        <p:nvSpPr>
          <p:cNvPr id="9" name="タイトル プレースホルダー"/>
          <p:cNvSpPr>
            <a:spLocks noGrp="1"/>
          </p:cNvSpPr>
          <p:nvPr>
            <p:ph type="title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lvl="0" indent="0" defTabSz="1219110" latinLnBrk="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</a:pPr>
            <a:r>
              <a:rPr kumimoji="1" lang="ja-JP" altLang="en-US" dirty="0"/>
              <a:t>Master Title Formatting</a:t>
            </a:r>
          </a:p>
        </p:txBody>
      </p:sp>
    </p:spTree>
    <p:extLst>
      <p:ext uri="{BB962C8B-B14F-4D97-AF65-F5344CB8AC3E}">
        <p14:creationId xmlns:p14="http://schemas.microsoft.com/office/powerpoint/2010/main" val="172932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lang="ja-JP" altLang="en-US" sz="3200" b="0" i="0" u="none" strike="noStrike" kern="0" cap="none" spc="0" normalizeH="0" baseline="0" dirty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j-ea"/>
          <a:ea typeface="+mj-ea"/>
          <a:cs typeface="+mn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5pPr>
      <a:lvl6pPr marL="609523"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6pPr>
      <a:lvl7pPr marL="1219050"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7pPr>
      <a:lvl8pPr marL="1828573"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8pPr>
      <a:lvl9pPr marL="2438098"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9pPr>
    </p:titleStyle>
    <p:bodyStyle>
      <a:lvl1pPr marL="355558" indent="-355558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u"/>
        <a:defRPr kumimoji="1" lang="ja-JP" altLang="en-US" sz="2400" b="0" i="0" u="none" strike="noStrike" kern="0" cap="none" spc="0" normalizeH="0" baseline="0" dirty="0" smtClean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n-lt"/>
          <a:ea typeface="+mn-ea"/>
          <a:cs typeface="+mn-cs"/>
        </a:defRPr>
      </a:lvl1pPr>
      <a:lvl2pPr marL="598944" indent="-243387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n"/>
        <a:defRPr kumimoji="1" lang="ja-JP" altLang="en-US" sz="2000" b="0" i="0" u="none" strike="noStrike" kern="0" cap="none" spc="0" normalizeH="0" baseline="0" dirty="0" smtClean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n-lt"/>
          <a:ea typeface="+mn-ea"/>
        </a:defRPr>
      </a:lvl2pPr>
      <a:lvl3pPr marL="721695" indent="-122753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kumimoji="1" lang="ja-JP" altLang="en-US" sz="1600" b="0" i="0" u="none" strike="noStrike" kern="0" cap="none" spc="0" normalizeH="0" baseline="0" dirty="0" smtClean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n-lt"/>
          <a:ea typeface="+mn-ea"/>
        </a:defRPr>
      </a:lvl3pPr>
      <a:lvl4pPr marL="838098" indent="-118520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Font typeface="Tahoma" pitchFamily="34" charset="0"/>
        <a:buChar char="–"/>
        <a:defRPr kumimoji="1" lang="ja-JP" altLang="en-US" sz="1400" b="0" i="0" u="none" strike="noStrike" kern="0" cap="none" spc="0" normalizeH="0" baseline="0" dirty="0" smtClean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n-lt"/>
          <a:ea typeface="+mn-ea"/>
        </a:defRPr>
      </a:lvl4pPr>
      <a:lvl5pPr marL="835982" indent="0" algn="l" rtl="0" eaLnBrk="1" fontAlgn="base" hangingPunct="1">
        <a:lnSpc>
          <a:spcPct val="110000"/>
        </a:lnSpc>
        <a:spcBef>
          <a:spcPts val="500"/>
        </a:spcBef>
        <a:spcAft>
          <a:spcPct val="0"/>
        </a:spcAft>
        <a:buClr>
          <a:schemeClr val="accent6"/>
        </a:buClr>
        <a:buFontTx/>
        <a:buNone/>
        <a:defRPr kumimoji="1" sz="1400" b="0">
          <a:solidFill>
            <a:schemeClr val="tx1">
              <a:lumMod val="85000"/>
              <a:lumOff val="15000"/>
            </a:schemeClr>
          </a:solidFill>
          <a:latin typeface="+mj-lt"/>
          <a:ea typeface="+mn-ea"/>
        </a:defRPr>
      </a:lvl5pPr>
      <a:lvl6pPr marL="3352380" indent="-304760" algn="l" rtl="0" eaLnBrk="1" fontAlgn="base" hangingPunct="1">
        <a:spcBef>
          <a:spcPct val="20000"/>
        </a:spcBef>
        <a:spcAft>
          <a:spcPct val="0"/>
        </a:spcAft>
        <a:buChar char="≫"/>
        <a:defRPr kumimoji="1" sz="2667">
          <a:solidFill>
            <a:schemeClr val="tx1"/>
          </a:solidFill>
          <a:latin typeface="Arial" charset="0"/>
          <a:ea typeface="+mn-ea"/>
        </a:defRPr>
      </a:lvl6pPr>
      <a:lvl7pPr marL="3961906" indent="-304760" algn="l" rtl="0" eaLnBrk="1" fontAlgn="base" hangingPunct="1">
        <a:spcBef>
          <a:spcPct val="20000"/>
        </a:spcBef>
        <a:spcAft>
          <a:spcPct val="0"/>
        </a:spcAft>
        <a:buChar char="≫"/>
        <a:defRPr kumimoji="1" sz="2667">
          <a:solidFill>
            <a:schemeClr val="tx1"/>
          </a:solidFill>
          <a:latin typeface="Arial" charset="0"/>
          <a:ea typeface="+mn-ea"/>
        </a:defRPr>
      </a:lvl7pPr>
      <a:lvl8pPr marL="4571430" indent="-304760" algn="l" rtl="0" eaLnBrk="1" fontAlgn="base" hangingPunct="1">
        <a:spcBef>
          <a:spcPct val="20000"/>
        </a:spcBef>
        <a:spcAft>
          <a:spcPct val="0"/>
        </a:spcAft>
        <a:buChar char="≫"/>
        <a:defRPr kumimoji="1" sz="2667">
          <a:solidFill>
            <a:schemeClr val="tx1"/>
          </a:solidFill>
          <a:latin typeface="Arial" charset="0"/>
          <a:ea typeface="+mn-ea"/>
        </a:defRPr>
      </a:lvl8pPr>
      <a:lvl9pPr marL="5180953" indent="-304760" algn="l" rtl="0" eaLnBrk="1" fontAlgn="base" hangingPunct="1">
        <a:spcBef>
          <a:spcPct val="20000"/>
        </a:spcBef>
        <a:spcAft>
          <a:spcPct val="0"/>
        </a:spcAft>
        <a:buChar char="≫"/>
        <a:defRPr kumimoji="1" sz="2667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ja-JP"/>
      </a:defPPr>
      <a:lvl1pPr marL="0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3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50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3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8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20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3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840">
          <p15:clr>
            <a:srgbClr val="A4A3A4"/>
          </p15:clr>
        </p15:guide>
        <p15:guide id="1" orient="horz" pos="4043">
          <p15:clr>
            <a:srgbClr val="A4A3A4"/>
          </p15:clr>
        </p15:guide>
        <p15:guide id="2" pos="167">
          <p15:clr>
            <a:srgbClr val="A4A3A4"/>
          </p15:clr>
        </p15:guide>
        <p15:guide id="3" pos="7515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4042">
          <p15:clr>
            <a:srgbClr val="A4A3A4"/>
          </p15:clr>
        </p15:guide>
        <p15:guide id="6" pos="166">
          <p15:clr>
            <a:srgbClr val="A4A3A4"/>
          </p15:clr>
        </p15:guide>
        <p15:guide id="7" pos="7514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919BD4CB-712E-9093-B891-7BA7EDEA8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3200" b="1" dirty="0"/>
              <a:t>Scenario Data Summary</a:t>
            </a:r>
          </a:p>
        </p:txBody>
      </p:sp>
    </p:spTree>
    <p:extLst>
      <p:ext uri="{BB962C8B-B14F-4D97-AF65-F5344CB8AC3E}">
        <p14:creationId xmlns:p14="http://schemas.microsoft.com/office/powerpoint/2010/main" val="2558128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 dirty="0"/>
              <a:t>Collected</a:t>
            </a:r>
            <a:r>
              <a:rPr kumimoji="1" lang="ja-JP" altLang="en-US" sz="2400" b="1" dirty="0"/>
              <a:t>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configuration data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folder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/Configuration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- node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configuration data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on which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are assigned to which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node.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Static data, acquired before and after scenario measurement.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all_pod_before.txt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all_pod_after.txt</a:t>
            </a: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478308" lvl="2" indent="0">
              <a:buClr>
                <a:srgbClr val="1E32A5"/>
              </a:buClr>
              <a:buNone/>
              <a:defRPr/>
            </a:pP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D2B8AAB-D340-9A60-28B5-762498BE5961}"/>
              </a:ext>
            </a:extLst>
          </p:cNvPr>
          <p:cNvSpPr/>
          <p:nvPr/>
        </p:nvSpPr>
        <p:spPr bwMode="auto">
          <a:xfrm>
            <a:off x="1202201" y="3429000"/>
            <a:ext cx="8268752" cy="90142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NAMESPACE NAME READY STATUS RESTARTS AGE IP NODE NOMINATED NODE READINESS GATES</a:t>
            </a:r>
          </a:p>
          <a:p>
            <a:r>
              <a:rPr kumimoji="1" lang="en-US" altLang="ja-JP" sz="700" dirty="0" err="1">
                <a:solidFill>
                  <a:schemeClr val="tx1"/>
                </a:solidFill>
                <a:latin typeface="+mj-ea"/>
                <a:ea typeface="+mj-ea"/>
              </a:rPr>
              <a:t>amazon-cloudwatch </a:t>
            </a:r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cloudwatch-agent-4fzgp 1/1 Running 0 9h 10.1.64.209 ip-10-1-64-10.ap-northeast-1.compute.internal &lt;none&gt; &lt;none&amp; gt;</a:t>
            </a:r>
          </a:p>
          <a:p>
            <a:r>
              <a:rPr kumimoji="1" lang="en-US" altLang="ja-JP" sz="700" dirty="0" err="1">
                <a:solidFill>
                  <a:schemeClr val="tx1"/>
                </a:solidFill>
                <a:latin typeface="+mj-ea"/>
                <a:ea typeface="+mj-ea"/>
              </a:rPr>
              <a:t>amazon-cloudwatch </a:t>
            </a:r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cloudwatch-agent-7ppkh 1/1 Running 0 2d8h 10.1.32.25 ip-10-1-32-147.ap-northeast-1.compute.internal &lt;none &lt;none</a:t>
            </a:r>
          </a:p>
          <a:p>
            <a:r>
              <a:rPr kumimoji="1" lang="en-US" altLang="ja-JP" sz="700" dirty="0" err="1">
                <a:solidFill>
                  <a:schemeClr val="tx1"/>
                </a:solidFill>
                <a:latin typeface="+mj-ea"/>
                <a:ea typeface="+mj-ea"/>
              </a:rPr>
              <a:t>amazon-cloudwatch </a:t>
            </a:r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cloudwatch-agent-cz6m4 1/1 Running 0 2d8h 10.1.32.65 ip-10-1-32-15.ap-northeast-1.compute.internal &lt;none&gt; &lt;none&amp; gt;.</a:t>
            </a:r>
          </a:p>
          <a:p>
            <a:r>
              <a:rPr kumimoji="1" lang="en-US" altLang="ja-JP" sz="700" dirty="0" err="1">
                <a:solidFill>
                  <a:schemeClr val="tx1"/>
                </a:solidFill>
                <a:latin typeface="+mj-ea"/>
                <a:ea typeface="+mj-ea"/>
              </a:rPr>
              <a:t>amazon-cloudwatch cloudwatch-agent-gsdlz </a:t>
            </a:r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1/1 Running 0 2d8h 10.1.128.178 ip-10-1-128-219.ap-northeast-1.compute.internal &lt;none&gt; &lt; none&gt; &lt;none&gt; &lt;none&gt; &lt;none&gt; &lt;none&gt; &lt;none</a:t>
            </a:r>
          </a:p>
          <a:p>
            <a:r>
              <a:rPr kumimoji="1" lang="en-US" altLang="ja-JP" sz="700" dirty="0" err="1">
                <a:solidFill>
                  <a:schemeClr val="tx1"/>
                </a:solidFill>
                <a:latin typeface="+mj-ea"/>
                <a:ea typeface="+mj-ea"/>
              </a:rPr>
              <a:t>amazon-cloudwatch </a:t>
            </a:r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cloudwatch-agent-lsl49 1/1 Running 0 2d8h 10.1.64.32 ip-10-1-64-27.ap-northeast-1.compute.internal &lt;none&gt; &lt;none&amp; gt;.</a:t>
            </a:r>
          </a:p>
          <a:p>
            <a:r>
              <a:rPr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...</a:t>
            </a:r>
            <a:endParaRPr kumimoji="1" lang="ja-JP" altLang="en-US" sz="7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3DA1E12-01F2-856D-6687-410E6F48AF0E}"/>
              </a:ext>
            </a:extLst>
          </p:cNvPr>
          <p:cNvSpPr txBox="1"/>
          <p:nvPr/>
        </p:nvSpPr>
        <p:spPr>
          <a:xfrm>
            <a:off x="8669225" y="3175084"/>
            <a:ext cx="8922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configuration data</a:t>
            </a:r>
          </a:p>
        </p:txBody>
      </p:sp>
    </p:spTree>
    <p:extLst>
      <p:ext uri="{BB962C8B-B14F-4D97-AF65-F5344CB8AC3E}">
        <p14:creationId xmlns:p14="http://schemas.microsoft.com/office/powerpoint/2010/main" val="3940441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 dirty="0"/>
              <a:t>Collected</a:t>
            </a:r>
            <a:r>
              <a:rPr kumimoji="1" lang="ja-JP" altLang="en-US" sz="2400" b="1" dirty="0"/>
              <a:t>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metrics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folder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/Metric/node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/Metric/pod</a:t>
            </a:r>
          </a:p>
          <a:p>
            <a:pPr marL="478308" lvl="2" indent="0">
              <a:buClr>
                <a:srgbClr val="1E32A5"/>
              </a:buClr>
              <a:buNone/>
              <a:defRPr/>
            </a:pP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Prometheus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format is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json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similar to existing ones.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There is a slight difference in the data collected.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NODE: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 data for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saturation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system.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Six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types in total.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pod: </a:t>
            </a: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storage_iops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added. Total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7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types.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B515E1AD-1E84-B430-E3E4-E6690C4589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959090"/>
              </p:ext>
            </p:extLst>
          </p:nvPr>
        </p:nvGraphicFramePr>
        <p:xfrm>
          <a:off x="6571575" y="4199890"/>
          <a:ext cx="5132307" cy="2423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6029">
                  <a:extLst>
                    <a:ext uri="{9D8B030D-6E8A-4147-A177-3AD203B41FA5}">
                      <a16:colId xmlns:a16="http://schemas.microsoft.com/office/drawing/2014/main" val="2013918402"/>
                    </a:ext>
                  </a:extLst>
                </a:gridCol>
                <a:gridCol w="2436278">
                  <a:extLst>
                    <a:ext uri="{9D8B030D-6E8A-4147-A177-3AD203B41FA5}">
                      <a16:colId xmlns:a16="http://schemas.microsoft.com/office/drawing/2014/main" val="2537932828"/>
                    </a:ext>
                  </a:extLst>
                </a:gridCol>
              </a:tblGrid>
              <a:tr h="193403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file-name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Contents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190329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{namespace}_cpu_usage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pod </a:t>
                      </a:r>
                      <a:r>
                        <a:rPr kumimoji="1" lang="en-US" altLang="ja-JP" sz="1000" dirty="0" err="1"/>
                        <a:t>cpu </a:t>
                      </a:r>
                      <a:r>
                        <a:rPr kumimoji="1" lang="ja-JP" altLang="en-US" sz="1000" dirty="0"/>
                        <a:t>utilization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0570659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{namespace}_memory_usage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Memory usage of </a:t>
                      </a:r>
                      <a:r>
                        <a:rPr kumimoji="1" lang="en-US" altLang="ja-JP" sz="1000" dirty="0"/>
                        <a:t>pod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3445158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{namespace}_received_bandwidth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Received bandwidth of </a:t>
                      </a:r>
                      <a:r>
                        <a:rPr kumimoji="1" lang="en-US" altLang="ja-JP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 </a:t>
                      </a:r>
                      <a:r>
                        <a:rPr kumimoji="1" lang="ja-JP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(bytes/second)</a:t>
                      </a:r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698633"/>
                  </a:ext>
                </a:extLst>
              </a:tr>
              <a:tr h="2376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{namespace}_transmit_bandwidth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Transmission bandwidth of </a:t>
                      </a:r>
                      <a:r>
                        <a:rPr kumimoji="1" lang="en-US" altLang="ja-JP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 </a:t>
                      </a:r>
                      <a:r>
                        <a:rPr kumimoji="1" lang="ja-JP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(bytes/second)</a:t>
                      </a:r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551655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{namespace}_rate_received_packets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Packets received by </a:t>
                      </a:r>
                      <a:r>
                        <a:rPr kumimoji="1" lang="en-US" altLang="ja-JP" sz="1000" dirty="0"/>
                        <a:t>pod </a:t>
                      </a:r>
                      <a:r>
                        <a:rPr kumimoji="1" lang="ja-JP" altLang="en-US" sz="1000" dirty="0"/>
                        <a:t>(</a:t>
                      </a:r>
                      <a:r>
                        <a:rPr kumimoji="1" lang="ja-JP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bytes/second</a:t>
                      </a:r>
                      <a:r>
                        <a:rPr kumimoji="1" lang="ja-JP" altLang="en-US" sz="10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942401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{namespace}_rate_transmitted_packets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Packets sent by </a:t>
                      </a:r>
                      <a:r>
                        <a:rPr kumimoji="1" lang="en-US" altLang="ja-JP" sz="1000" dirty="0"/>
                        <a:t>pod </a:t>
                      </a:r>
                      <a:r>
                        <a:rPr kumimoji="1" lang="ja-JP" altLang="en-US" sz="1000" dirty="0"/>
                        <a:t>(</a:t>
                      </a:r>
                      <a:r>
                        <a:rPr kumimoji="1" lang="ja-JP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bytes/second</a:t>
                      </a:r>
                      <a:r>
                        <a:rPr kumimoji="1" lang="ja-JP" altLang="en-US" sz="10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5184369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{namespace}_rate_storage_iops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Storage </a:t>
                      </a:r>
                      <a:r>
                        <a:rPr kumimoji="1" lang="en-US" altLang="ja-JP" sz="1000" dirty="0"/>
                        <a:t>IOPS of pod</a:t>
                      </a:r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777673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A679C3C8-9D5D-5498-7B7E-FD6C291D9E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237509"/>
              </p:ext>
            </p:extLst>
          </p:nvPr>
        </p:nvGraphicFramePr>
        <p:xfrm>
          <a:off x="7381700" y="2240263"/>
          <a:ext cx="4322182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081">
                  <a:extLst>
                    <a:ext uri="{9D8B030D-6E8A-4147-A177-3AD203B41FA5}">
                      <a16:colId xmlns:a16="http://schemas.microsoft.com/office/drawing/2014/main" val="3977075543"/>
                    </a:ext>
                  </a:extLst>
                </a:gridCol>
                <a:gridCol w="2386101">
                  <a:extLst>
                    <a:ext uri="{9D8B030D-6E8A-4147-A177-3AD203B41FA5}">
                      <a16:colId xmlns:a16="http://schemas.microsoft.com/office/drawing/2014/main" val="1133534293"/>
                    </a:ext>
                  </a:extLst>
                </a:gridCol>
              </a:tblGrid>
              <a:tr h="190132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file-name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Contents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0613242"/>
                  </a:ext>
                </a:extLst>
              </a:tr>
              <a:tr h="1901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node_cpu_usage</a:t>
                      </a:r>
                      <a:endParaRPr kumimoji="1" lang="en-US" altLang="ja-JP" sz="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Node </a:t>
                      </a:r>
                      <a:r>
                        <a:rPr kumimoji="1" lang="en-US" altLang="ja-JP" sz="800" dirty="0" err="1"/>
                        <a:t>cpu </a:t>
                      </a:r>
                      <a:r>
                        <a:rPr kumimoji="1" lang="ja-JP" altLang="en-US" sz="800" dirty="0"/>
                        <a:t>utilization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546843"/>
                  </a:ext>
                </a:extLst>
              </a:tr>
              <a:tr h="1901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node_memory_usage</a:t>
                      </a:r>
                      <a:endParaRPr kumimoji="1" lang="en-US" altLang="ja-JP" sz="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Node memory utilization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0541982"/>
                  </a:ext>
                </a:extLst>
              </a:tr>
              <a:tr h="1901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node_net_usage_receive</a:t>
                      </a:r>
                      <a:r>
                        <a:rPr kumimoji="1" lang="en-US" altLang="ja-JP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(bytes)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Incoming network utilization (bytes/second)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982627"/>
                  </a:ext>
                </a:extLst>
              </a:tr>
              <a:tr h="1901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node_net_usage_transmit</a:t>
                      </a:r>
                      <a:r>
                        <a:rPr kumimoji="1" lang="en-US" altLang="ja-JP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(bytes)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Transmission network utilization (bytes/second)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227583"/>
                  </a:ext>
                </a:extLst>
              </a:tr>
              <a:tr h="1901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node_net_disk_io_usage</a:t>
                      </a:r>
                      <a:endParaRPr kumimoji="1" lang="en-US" altLang="ja-JP" sz="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disk utilization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0298768"/>
                  </a:ext>
                </a:extLst>
              </a:tr>
              <a:tr h="1901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node_net_disk_space_usage</a:t>
                      </a:r>
                      <a:endParaRPr kumimoji="1" lang="en-US" altLang="ja-JP" sz="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disk capacity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4621449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EBAEC60-57A9-EE73-0BDC-F4050F66E64C}"/>
              </a:ext>
            </a:extLst>
          </p:cNvPr>
          <p:cNvSpPr txBox="1"/>
          <p:nvPr/>
        </p:nvSpPr>
        <p:spPr>
          <a:xfrm>
            <a:off x="7381690" y="2027777"/>
            <a:ext cx="2821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Table</a:t>
            </a:r>
            <a:r>
              <a:rPr kumimoji="1" lang="en-US" altLang="ja-JP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kumimoji="1"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Contents of files in </a:t>
            </a:r>
            <a:r>
              <a:rPr kumimoji="1" lang="en-US" altLang="ja-JP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/Metric/node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38728A6-7972-F3BA-F745-2FE15ADE69C7}"/>
              </a:ext>
            </a:extLst>
          </p:cNvPr>
          <p:cNvSpPr txBox="1"/>
          <p:nvPr/>
        </p:nvSpPr>
        <p:spPr>
          <a:xfrm>
            <a:off x="6571566" y="3953042"/>
            <a:ext cx="26377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Table</a:t>
            </a:r>
            <a:r>
              <a:rPr kumimoji="1" lang="en-US" altLang="ja-JP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kumimoji="1"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Contents of files in </a:t>
            </a:r>
            <a:r>
              <a:rPr kumimoji="1" lang="en-US" altLang="ja-JP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/Metric/pod</a:t>
            </a:r>
          </a:p>
        </p:txBody>
      </p:sp>
    </p:spTree>
    <p:extLst>
      <p:ext uri="{BB962C8B-B14F-4D97-AF65-F5344CB8AC3E}">
        <p14:creationId xmlns:p14="http://schemas.microsoft.com/office/powerpoint/2010/main" val="1304630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 dirty="0"/>
              <a:t>Collected</a:t>
            </a:r>
            <a:r>
              <a:rPr kumimoji="1" lang="ja-JP" altLang="en-US" sz="2400" b="1" dirty="0"/>
              <a:t>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folder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/Log/eks/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CloudWatch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 pod and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logs are stored in text format.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1st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column log time,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2nd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column log details.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Type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/application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all log files in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/var/log/containers of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node. In other words, container logs.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/dataplane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docker.service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logs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for node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'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 /var/log/journal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</a:t>
            </a: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kubelet.service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and </a:t>
            </a: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kubeproxy.service.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/host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Logs from </a:t>
            </a: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/var/log/dmesg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/var/log/secure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and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/var/log/messages of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node. In other words, node logs.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/performance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node, pod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metrics data. However, it is not possible to identify even the random string part of the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name.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/master-node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Log of the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master node of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EKS.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includes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for information about configuration changes.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Configuration change log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(new)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/master-node/*/kube-scheduler-*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Successfully bound pod to node" pod="{namespace}/{pod}" node="{node}" evaluatedNodes=10 The </a:t>
            </a: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form "</a:t>
            </a:r>
            <a:r>
              <a:rPr lang="en-US" altLang="ja-JP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feasibleNodes=10" </a:t>
            </a: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shows which </a:t>
            </a:r>
            <a:r>
              <a:rPr lang="en-US" altLang="ja-JP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 are </a:t>
            </a: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deployed to which </a:t>
            </a:r>
            <a:r>
              <a:rPr lang="en-US" altLang="ja-JP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 </a:t>
            </a: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and when.</a:t>
            </a:r>
            <a:endParaRPr lang="en-US" altLang="ja-JP" sz="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log </a:t>
            </a:r>
            <a:r>
              <a:rPr lang="en-US" altLang="ja-JP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does not describe</a:t>
            </a: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</a:t>
            </a:r>
            <a:r>
              <a:rPr lang="en-US" altLang="ja-JP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deletion of PODs</a:t>
            </a: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 </a:t>
            </a:r>
            <a:r>
              <a:rPr lang="en-US" altLang="ja-JP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You need to judge </a:t>
            </a: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deletion of a </a:t>
            </a:r>
            <a:r>
              <a:rPr lang="en-US" altLang="ja-JP" sz="800" b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POD, </a:t>
            </a:r>
            <a:r>
              <a:rPr lang="en-US" altLang="ja-JP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checking </a:t>
            </a: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condition that the data that was sent periodically is no longer sent.</a:t>
            </a:r>
            <a:endParaRPr lang="en-US" altLang="ja-JP" sz="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following red </a:t>
            </a:r>
            <a:r>
              <a:rPr lang="en-US" altLang="ja-JP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letters</a:t>
            </a: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are the logs of the </a:t>
            </a:r>
            <a:r>
              <a:rPr lang="en-US" altLang="ja-JP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 concerned in </a:t>
            </a: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this case.</a:t>
            </a:r>
            <a:endParaRPr lang="en-US" altLang="ja-JP" sz="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BB37F49-462B-E1A7-4A83-F8AA1F8918A8}"/>
              </a:ext>
            </a:extLst>
          </p:cNvPr>
          <p:cNvSpPr txBox="1"/>
          <p:nvPr/>
        </p:nvSpPr>
        <p:spPr>
          <a:xfrm>
            <a:off x="754633" y="5406571"/>
            <a:ext cx="10682733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fontAlgn="base"/>
            <a:r>
              <a:rPr kumimoji="1" lang="en-US" altLang="ja-JP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2023-12-20T00:06:23.000Z I1220 00:06:23.636979 10 node_tree.go:65]"Added node in listed group to </a:t>
            </a:r>
            <a:r>
              <a:rPr kumimoji="1" lang="en-US" altLang="ja-JP" sz="7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NodeTree</a:t>
            </a:r>
            <a:r>
              <a:rPr kumimoji="1" lang="en-US" altLang="ja-JP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" node="ip-10-1-64-201.ap-northeast- 1.compute.internal" zone="ap-northeast-1:\x00:ap-northeast-1c"</a:t>
            </a:r>
          </a:p>
          <a:p>
            <a:pPr fontAlgn="base"/>
            <a:r>
              <a:rPr kumimoji="1" lang="en-US" altLang="ja-JP" sz="700" dirty="0">
                <a:solidFill>
                  <a:srgbClr val="FF0000"/>
                </a:solidFill>
              </a:rPr>
              <a:t>2023-12-20T02:29:52.000Z I1220 02:29:52.654698 10 schedule_one.go:286]"Successfully bound pod to node" pod="robot-shop/ratings-849b594c94-9 n768" node="ip-10-1-128-58.ap-northeast-1.compute.internal" evaluatedNodes=10 feasibleNodes=1</a:t>
            </a:r>
          </a:p>
          <a:p>
            <a:pPr fontAlgn="base"/>
            <a:r>
              <a:rPr kumimoji="1" lang="en-US" altLang="ja-JP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2023-12-20T00:07:10.000Z I1220 00:07:10.774260 10 schedule_one.go:286]"Successfully bound pod to node" pod="test/reviews-v3-84f877f756-rfc 72" node="ip-10-1-64-201.ap-northeast-1.compute.internal" evaluatedNodes=11 feasibleNodes=9</a:t>
            </a:r>
          </a:p>
          <a:p>
            <a:pPr fontAlgn="base"/>
            <a:r>
              <a:rPr kumimoji="1" lang="en-US" altLang="ja-JP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...</a:t>
            </a:r>
            <a:endParaRPr kumimoji="1" lang="ja-JP" altLang="en-US" sz="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614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04B876A2-D2D1-9487-56AD-454977E95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 dirty="0"/>
              <a:t>Case</a:t>
            </a:r>
            <a:r>
              <a:rPr kumimoji="1" lang="ja-JP" altLang="en-US" sz="2400" b="1" dirty="0"/>
              <a:t> </a:t>
            </a:r>
            <a:r>
              <a:rPr kumimoji="1" lang="en-US" altLang="ja-JP" sz="2400" b="1" dirty="0"/>
              <a:t>#6: </a:t>
            </a:r>
            <a:r>
              <a:rPr kumimoji="1" lang="ja-JP" altLang="en-US" sz="2400" b="1" dirty="0"/>
              <a:t>Failure scenario where configuration changes occur in real time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4A5726A4-7E56-50C5-A58E-99F1C72335F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529" y="1016000"/>
            <a:ext cx="5797465" cy="5149850"/>
          </a:xfrm>
        </p:spPr>
        <p:txBody>
          <a:bodyPr/>
          <a:lstStyle/>
          <a:p>
            <a:pPr marL="397921" indent="-285750">
              <a:buClr>
                <a:srgbClr val="1E32A5"/>
              </a:buClr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Event: The error rate of </a:t>
            </a:r>
            <a:r>
              <a:rPr kumimoji="1" lang="en-US" altLang="ja-JP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microserviceA </a:t>
            </a: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increases.</a:t>
            </a:r>
          </a:p>
          <a:p>
            <a:pPr marL="397921" indent="-285750">
              <a:buClr>
                <a:srgbClr val="1E32A5"/>
              </a:buClr>
              <a:defRPr/>
            </a:pPr>
            <a:endParaRPr kumimoji="1" lang="en-US" altLang="ja-JP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Cause: A </a:t>
            </a:r>
            <a:r>
              <a:rPr kumimoji="1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pod of </a:t>
            </a: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microserviceB is moved to a different </a:t>
            </a:r>
            <a:r>
              <a:rPr kumimoji="1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Node. However, an </a:t>
            </a: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unexpected load increase occurs at the destination </a:t>
            </a:r>
            <a:r>
              <a:rPr kumimoji="1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Node, </a:t>
            </a: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affecting the </a:t>
            </a:r>
            <a:r>
              <a:rPr kumimoji="1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pod of </a:t>
            </a: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microserviceA on the same </a:t>
            </a:r>
            <a:r>
              <a:rPr kumimoji="1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Node.</a:t>
            </a:r>
          </a:p>
          <a:p>
            <a:pPr marL="112171" indent="0">
              <a:buClr>
                <a:srgbClr val="1E32A5"/>
              </a:buClr>
              <a:buNone/>
              <a:defRPr/>
            </a:pP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Difficulty in identifying the cause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point that is </a:t>
            </a: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NoisyNeigbor.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Before the failure occurs, the points are placed in different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Nodes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and the failure occurs immediately after the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move.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124855B8-8474-0460-CE45-14ACE0EFC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1307" y="1969578"/>
            <a:ext cx="5919536" cy="4478416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5B55F7B6-2508-C9C4-0244-B8064D75044A}"/>
              </a:ext>
            </a:extLst>
          </p:cNvPr>
          <p:cNvSpPr/>
          <p:nvPr/>
        </p:nvSpPr>
        <p:spPr bwMode="auto">
          <a:xfrm>
            <a:off x="6699504" y="2535936"/>
            <a:ext cx="353568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6E49827-1C1B-D29F-7770-4A523A196D8B}"/>
              </a:ext>
            </a:extLst>
          </p:cNvPr>
          <p:cNvSpPr/>
          <p:nvPr/>
        </p:nvSpPr>
        <p:spPr bwMode="auto">
          <a:xfrm>
            <a:off x="9747504" y="2554224"/>
            <a:ext cx="353568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40C1F6C-13D0-7BFA-7CDE-9377F69F4D15}"/>
              </a:ext>
            </a:extLst>
          </p:cNvPr>
          <p:cNvSpPr txBox="1"/>
          <p:nvPr/>
        </p:nvSpPr>
        <p:spPr>
          <a:xfrm>
            <a:off x="6616441" y="2452300"/>
            <a:ext cx="519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User</a:t>
            </a:r>
            <a:endParaRPr kumimoji="1" lang="ja-JP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704C239-7157-7C4C-1F4A-CB3448B6AD73}"/>
              </a:ext>
            </a:extLst>
          </p:cNvPr>
          <p:cNvSpPr txBox="1"/>
          <p:nvPr/>
        </p:nvSpPr>
        <p:spPr>
          <a:xfrm>
            <a:off x="9729216" y="2476684"/>
            <a:ext cx="519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User</a:t>
            </a:r>
            <a:endParaRPr kumimoji="1" lang="ja-JP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D02FBE9-8682-6089-375B-8EC8CEF324A7}"/>
              </a:ext>
            </a:extLst>
          </p:cNvPr>
          <p:cNvSpPr/>
          <p:nvPr/>
        </p:nvSpPr>
        <p:spPr bwMode="auto">
          <a:xfrm>
            <a:off x="10680192" y="1969578"/>
            <a:ext cx="725424" cy="4322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871E155-BEA3-F9C7-CB6B-89EBAD4B2A5B}"/>
              </a:ext>
            </a:extLst>
          </p:cNvPr>
          <p:cNvSpPr txBox="1"/>
          <p:nvPr/>
        </p:nvSpPr>
        <p:spPr>
          <a:xfrm>
            <a:off x="10625328" y="1916506"/>
            <a:ext cx="461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Pod</a:t>
            </a:r>
            <a:endParaRPr kumimoji="1" lang="ja-JP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413E918-6D76-0E1C-CA81-00B6ABB0B48A}"/>
              </a:ext>
            </a:extLst>
          </p:cNvPr>
          <p:cNvSpPr txBox="1"/>
          <p:nvPr/>
        </p:nvSpPr>
        <p:spPr>
          <a:xfrm>
            <a:off x="10625328" y="2184119"/>
            <a:ext cx="10086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Node (EC2)</a:t>
            </a:r>
            <a:endParaRPr kumimoji="1" lang="ja-JP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吹き出し: 四角形 14">
            <a:extLst>
              <a:ext uri="{FF2B5EF4-FFF2-40B4-BE49-F238E27FC236}">
                <a16:creationId xmlns:a16="http://schemas.microsoft.com/office/drawing/2014/main" id="{5AAD3CDE-66F9-6660-A31A-C9B09AC29830}"/>
              </a:ext>
            </a:extLst>
          </p:cNvPr>
          <p:cNvSpPr/>
          <p:nvPr/>
        </p:nvSpPr>
        <p:spPr bwMode="auto">
          <a:xfrm>
            <a:off x="10579099" y="2476684"/>
            <a:ext cx="1548161" cy="336366"/>
          </a:xfrm>
          <a:prstGeom prst="wedgeRectCallout">
            <a:avLst>
              <a:gd name="adj1" fmla="val -56763"/>
              <a:gd name="adj2" fmla="val 27865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626D240-012C-BB69-167E-FB22AC9D2AC3}"/>
              </a:ext>
            </a:extLst>
          </p:cNvPr>
          <p:cNvSpPr txBox="1"/>
          <p:nvPr/>
        </p:nvSpPr>
        <p:spPr>
          <a:xfrm>
            <a:off x="10625328" y="2448508"/>
            <a:ext cx="16809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ja-JP" sz="1050" dirty="0">
                <a:solidFill>
                  <a:schemeClr val="accent6"/>
                </a:solidFill>
              </a:rPr>
              <a:t>SLI: increase of error rate of the service</a:t>
            </a:r>
            <a:endParaRPr kumimoji="1" lang="ja-JP" altLang="en-US" sz="1050" dirty="0">
              <a:solidFill>
                <a:schemeClr val="accent6"/>
              </a:solidFill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14D9186-FBB8-86BD-3C89-1C31F7922F06}"/>
              </a:ext>
            </a:extLst>
          </p:cNvPr>
          <p:cNvSpPr/>
          <p:nvPr/>
        </p:nvSpPr>
        <p:spPr bwMode="auto">
          <a:xfrm>
            <a:off x="8718550" y="5882199"/>
            <a:ext cx="1530360" cy="49359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B1BC086-1DFB-EF73-9B8B-FF3CCD806F0B}"/>
              </a:ext>
            </a:extLst>
          </p:cNvPr>
          <p:cNvSpPr txBox="1"/>
          <p:nvPr/>
        </p:nvSpPr>
        <p:spPr>
          <a:xfrm>
            <a:off x="8643535" y="5829335"/>
            <a:ext cx="1680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ja-JP" sz="900" dirty="0">
                <a:solidFill>
                  <a:schemeClr val="accent6"/>
                </a:solidFill>
              </a:rPr>
              <a:t>Unexpected increase of the workload after the pod reallocation caused the noisy neighbor problem.</a:t>
            </a:r>
            <a:endParaRPr kumimoji="1" lang="ja-JP" altLang="en-US" sz="900" dirty="0">
              <a:solidFill>
                <a:schemeClr val="accent6"/>
              </a:solidFill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58417AF-0516-AA24-640E-9FEB959223A5}"/>
              </a:ext>
            </a:extLst>
          </p:cNvPr>
          <p:cNvSpPr/>
          <p:nvPr/>
        </p:nvSpPr>
        <p:spPr bwMode="auto">
          <a:xfrm>
            <a:off x="6699504" y="5882199"/>
            <a:ext cx="736346" cy="1306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21C2CFE-B2AA-F83E-7048-7C5AC45D5503}"/>
              </a:ext>
            </a:extLst>
          </p:cNvPr>
          <p:cNvSpPr txBox="1"/>
          <p:nvPr/>
        </p:nvSpPr>
        <p:spPr>
          <a:xfrm>
            <a:off x="6620510" y="5842560"/>
            <a:ext cx="9585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en-US" altLang="ja-JP" sz="1050" dirty="0">
                <a:solidFill>
                  <a:schemeClr val="accent6"/>
                </a:solidFill>
              </a:rPr>
              <a:t>Reallocation</a:t>
            </a:r>
            <a:endParaRPr kumimoji="1" lang="ja-JP" altLang="en-US" sz="1050" dirty="0">
              <a:solidFill>
                <a:schemeClr val="accent6"/>
              </a:solidFill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9068600B-6FF2-5B7A-3EDD-3A321FA1FD3B}"/>
              </a:ext>
            </a:extLst>
          </p:cNvPr>
          <p:cNvSpPr/>
          <p:nvPr/>
        </p:nvSpPr>
        <p:spPr bwMode="auto">
          <a:xfrm>
            <a:off x="6997700" y="5486400"/>
            <a:ext cx="260350" cy="95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4C70525-C8B7-E938-DFB1-8785E8D140F4}"/>
              </a:ext>
            </a:extLst>
          </p:cNvPr>
          <p:cNvSpPr txBox="1"/>
          <p:nvPr/>
        </p:nvSpPr>
        <p:spPr>
          <a:xfrm>
            <a:off x="6856725" y="5388108"/>
            <a:ext cx="5196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en-US" altLang="ja-JP" sz="1050" dirty="0"/>
              <a:t>move</a:t>
            </a:r>
            <a:endParaRPr kumimoji="1" lang="ja-JP" altLang="en-US" sz="1050" dirty="0"/>
          </a:p>
        </p:txBody>
      </p:sp>
    </p:spTree>
    <p:extLst>
      <p:ext uri="{BB962C8B-B14F-4D97-AF65-F5344CB8AC3E}">
        <p14:creationId xmlns:p14="http://schemas.microsoft.com/office/powerpoint/2010/main" val="617986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b="1" dirty="0"/>
              <a:t>Scenario Environment Details</a:t>
            </a:r>
            <a:endParaRPr kumimoji="1" lang="ja-JP" altLang="en-US" sz="2400" dirty="0"/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A4BC78CE-819B-6542-1833-B5CFDA8C2726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569912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Environmental Information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Experiment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environment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AWS EKS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Number of Entities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Number of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Nodes (Worker Node only*): 10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Number of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pods: 214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microserviceA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book-info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microserviceB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robot-shop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Root Cause Location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chemeClr val="tx1"/>
                </a:solidFill>
                <a:latin typeface="游ゴシック"/>
                <a:ea typeface="游ゴシック"/>
              </a:rPr>
              <a:t>The </a:t>
            </a:r>
            <a:r>
              <a:rPr lang="en-US" altLang="ja-JP" sz="1200" b="1" dirty="0">
                <a:solidFill>
                  <a:schemeClr val="tx1"/>
                </a:solidFill>
                <a:latin typeface="游ゴシック"/>
                <a:ea typeface="游ゴシック"/>
              </a:rPr>
              <a:t>pod </a:t>
            </a:r>
            <a:r>
              <a:rPr lang="en-US" altLang="ja-JP" sz="1200" b="1" dirty="0">
                <a:solidFill>
                  <a:srgbClr val="FF0000"/>
                </a:solidFill>
                <a:latin typeface="游ゴシック"/>
                <a:ea typeface="游ゴシック"/>
              </a:rPr>
              <a:t>ratings of </a:t>
            </a:r>
            <a:r>
              <a:rPr lang="en-US" altLang="ja-JP" sz="1200" b="1" dirty="0">
                <a:solidFill>
                  <a:srgbClr val="C00000"/>
                </a:solidFill>
                <a:latin typeface="游ゴシック"/>
                <a:ea typeface="游ゴシック"/>
              </a:rPr>
              <a:t>robot-shop </a:t>
            </a:r>
            <a:r>
              <a:rPr lang="ja-JP" altLang="en-US" sz="1200" b="1" dirty="0">
                <a:solidFill>
                  <a:schemeClr val="tx1"/>
                </a:solidFill>
                <a:latin typeface="游ゴシック"/>
                <a:ea typeface="游ゴシック"/>
              </a:rPr>
              <a:t>move, causing </a:t>
            </a:r>
            <a:r>
              <a:rPr lang="en-US" altLang="ja-JP" sz="1200" b="1" dirty="0">
                <a:solidFill>
                  <a:schemeClr val="tx1"/>
                </a:solidFill>
                <a:latin typeface="游ゴシック"/>
                <a:ea typeface="游ゴシック"/>
              </a:rPr>
              <a:t>high </a:t>
            </a:r>
            <a:r>
              <a:rPr lang="en-US" altLang="ja-JP" sz="1200" b="1" dirty="0" err="1">
                <a:solidFill>
                  <a:schemeClr val="tx1"/>
                </a:solidFill>
                <a:latin typeface="游ゴシック"/>
                <a:ea typeface="游ゴシック"/>
              </a:rPr>
              <a:t>cpu</a:t>
            </a:r>
            <a:r>
              <a:rPr lang="en-US" altLang="ja-JP" sz="1200" b="1" dirty="0">
                <a:solidFill>
                  <a:schemeClr val="tx1"/>
                </a:solidFill>
                <a:latin typeface="游ゴシック"/>
                <a:ea typeface="游ゴシック"/>
              </a:rPr>
              <a:t> </a:t>
            </a:r>
            <a:r>
              <a:rPr lang="ja-JP" altLang="en-US" sz="1200" b="1" dirty="0">
                <a:solidFill>
                  <a:schemeClr val="tx1"/>
                </a:solidFill>
                <a:latin typeface="游ゴシック"/>
                <a:ea typeface="游ゴシック"/>
              </a:rPr>
              <a:t>load.</a:t>
            </a:r>
            <a:endParaRPr lang="en-US" altLang="ja-JP" sz="1200" b="1" dirty="0">
              <a:solidFill>
                <a:schemeClr val="tx1"/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Failure time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2023/12/20 11:30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SLI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C00000"/>
                </a:solidFill>
                <a:latin typeface="游ゴシック"/>
                <a:ea typeface="游ゴシック"/>
              </a:rPr>
              <a:t>Error rate for </a:t>
            </a:r>
            <a:r>
              <a:rPr lang="en-US" altLang="ja-JP" sz="1200" b="1" dirty="0">
                <a:solidFill>
                  <a:srgbClr val="C00000"/>
                </a:solidFill>
                <a:latin typeface="游ゴシック"/>
                <a:ea typeface="游ゴシック"/>
              </a:rPr>
              <a:t>book-info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Failure time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 to start affecting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SLI)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C00000"/>
                </a:solidFill>
                <a:latin typeface="游ゴシック"/>
                <a:ea typeface="游ゴシック"/>
              </a:rPr>
              <a:t>2023-12-20 11:32:05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 for the first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503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to appear.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 for people to notice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failure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assumed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Assume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an alert is issued when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error rate exceeds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1%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91DF253-C828-15B1-E9A4-9009ED414AA9}"/>
              </a:ext>
            </a:extLst>
          </p:cNvPr>
          <p:cNvSpPr txBox="1"/>
          <p:nvPr/>
        </p:nvSpPr>
        <p:spPr>
          <a:xfrm>
            <a:off x="6704600" y="119046"/>
            <a:ext cx="548740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*Because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EKS is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fully managed, there is no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Master Node (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managed by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AWS)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</a:t>
            </a:r>
            <a:endParaRPr lang="ja-JP" altLang="en-US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F325A56F-CE78-5AB0-7265-E44DA5F25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6056" y="1235783"/>
            <a:ext cx="7016765" cy="3873703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E120827-DBEA-F9AD-5979-2F07A22485E7}"/>
              </a:ext>
            </a:extLst>
          </p:cNvPr>
          <p:cNvSpPr/>
          <p:nvPr/>
        </p:nvSpPr>
        <p:spPr bwMode="auto">
          <a:xfrm>
            <a:off x="6953250" y="4502150"/>
            <a:ext cx="260350" cy="95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67234A8-3D15-1204-A9CE-F5ED494CB4C5}"/>
              </a:ext>
            </a:extLst>
          </p:cNvPr>
          <p:cNvSpPr txBox="1"/>
          <p:nvPr/>
        </p:nvSpPr>
        <p:spPr>
          <a:xfrm>
            <a:off x="6894825" y="4305384"/>
            <a:ext cx="5196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en-US" altLang="ja-JP" sz="1050" dirty="0"/>
              <a:t>move</a:t>
            </a:r>
            <a:endParaRPr kumimoji="1" lang="ja-JP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152698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b="1" dirty="0"/>
              <a:t>Scenario Creation/Procedures</a:t>
            </a:r>
            <a:endParaRPr kumimoji="1" lang="ja-JP" altLang="en-US" sz="2400" dirty="0"/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A4BC78CE-819B-6542-1833-B5CFDA8C2726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Measurement period: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2023/12/19 12:02 (JST) ~ 2023/12/20 18:00 (JST) (30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hours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  <a:endParaRPr lang="ja-JP" altLang="en-US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Failure </a:t>
            </a:r>
            <a:r>
              <a:rPr lang="zh-TW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</a:t>
            </a:r>
            <a:r>
              <a:rPr lang="en-US" altLang="zh-TW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2023/12/20 11:30 (JST)</a:t>
            </a:r>
            <a:endParaRPr lang="ja-JP" altLang="en-US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Affected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productpage-v1</a:t>
            </a:r>
          </a:p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Root cause: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ratings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robot-shop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moving between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Nodes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causing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NoisyNeigbor in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cpu, affecting productpage-v1 in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book-info.</a:t>
            </a:r>
          </a:p>
          <a:p>
            <a:pPr marL="397921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KPI(SLI):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error rate when accessing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faulty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productpage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will increase.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Periodically send requests to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microserviceA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(book-info) from the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outside.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After 1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day,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ratings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of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microserviceB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(robot-shop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 moves on the same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as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productpage-v1.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After the move, the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cpu of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ratings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increases, affecting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productpage-v1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on the same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Increased error rate in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book-info.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 (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error rate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is calculated from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Jmeter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or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AppMesh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(X-Ray)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json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or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jtl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).</a:t>
            </a:r>
          </a:p>
          <a:p>
            <a:pPr lvl="1">
              <a:buClr>
                <a:srgbClr val="1E32A5"/>
              </a:buClr>
              <a:defRPr/>
            </a:pP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calculation is the same as in previous cases.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lvl="1">
              <a:buClr>
                <a:srgbClr val="1E32A5"/>
              </a:buClr>
              <a:defRPr/>
            </a:pP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Verification with multiple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KPIs,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including latency between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is also possible.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and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metrics (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CPU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usage, memory usage, etc.) are obtained from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Prometheus.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and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logs are obtained from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CloudWatch Logs.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Configuration change logs are obtained from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CloudWatch Logs.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From the data of 5~7, etc., identify the root cause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cpu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load increase in robot-shop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ratings) related to the KPI.</a:t>
            </a:r>
          </a:p>
          <a:p>
            <a:pPr marL="397921" indent="-285750">
              <a:buClr>
                <a:srgbClr val="1E32A5"/>
              </a:buClr>
              <a:defRPr/>
            </a:pP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92011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919BD4CB-712E-9093-B891-7BA7EDEA8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3200" b="1" dirty="0"/>
              <a:t>Stored Data Summary</a:t>
            </a:r>
          </a:p>
        </p:txBody>
      </p:sp>
    </p:spTree>
    <p:extLst>
      <p:ext uri="{BB962C8B-B14F-4D97-AF65-F5344CB8AC3E}">
        <p14:creationId xmlns:p14="http://schemas.microsoft.com/office/powerpoint/2010/main" val="1747044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 dirty="0"/>
              <a:t>Collected</a:t>
            </a:r>
            <a:r>
              <a:rPr kumimoji="1" lang="ja-JP" altLang="en-US" sz="2400" b="1" dirty="0"/>
              <a:t>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en-US" altLang="ja-JP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folder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/KPI/Jmeter/result/*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</a:t>
            </a: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jtl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/KPI/X-ray/*.</a:t>
            </a: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json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JMeter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Same as existing.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HTTP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status code is the data in the third column from the left (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200, 200,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503 in the figure below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764058" lvl="2" indent="-285750">
              <a:buClr>
                <a:srgbClr val="1E32A5"/>
              </a:buClr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6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x-ray </a:t>
            </a:r>
            <a:r>
              <a:rPr lang="ja-JP" altLang="en-US" sz="16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As in past security cases.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contents are reproduced on the next page.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600" b="1" u="sng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Latency, error rate, utilization rate, etc. can be calculated from the above data and used as examples for multiple </a:t>
            </a:r>
            <a:r>
              <a:rPr lang="en-US" altLang="ja-JP" sz="1600" b="1" u="sng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KPIs.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However, </a:t>
            </a:r>
            <a:r>
              <a:rPr lang="ja-JP" altLang="en-US" sz="1200" b="1" dirty="0">
                <a:solidFill>
                  <a:srgbClr val="FF0000"/>
                </a:solidFill>
                <a:latin typeface="游ゴシック"/>
                <a:ea typeface="游ゴシック"/>
              </a:rPr>
              <a:t>since there is no already prepared processed data such as error rates, etc., please process </a:t>
            </a:r>
            <a:r>
              <a:rPr lang="en-US" altLang="ja-JP" sz="1200" b="1" dirty="0">
                <a:solidFill>
                  <a:srgbClr val="FF0000"/>
                </a:solidFill>
                <a:latin typeface="游ゴシック"/>
                <a:ea typeface="游ゴシック"/>
              </a:rPr>
              <a:t>the raw data</a:t>
            </a:r>
            <a:r>
              <a:rPr lang="ja-JP" altLang="en-US" sz="1200" b="1" dirty="0">
                <a:solidFill>
                  <a:srgbClr val="FF0000"/>
                </a:solidFill>
                <a:latin typeface="游ゴシック"/>
                <a:ea typeface="游ゴシック"/>
              </a:rPr>
              <a:t> in the same way as in the previous scenario</a:t>
            </a:r>
            <a:r>
              <a:rPr lang="en-US" altLang="ja-JP" sz="1200" b="1" dirty="0">
                <a:solidFill>
                  <a:srgbClr val="FF0000"/>
                </a:solidFill>
                <a:latin typeface="游ゴシック"/>
                <a:ea typeface="游ゴシック"/>
              </a:rPr>
              <a:t>s</a:t>
            </a:r>
            <a:r>
              <a:rPr lang="ja-JP" altLang="en-US" sz="1200" b="1" dirty="0">
                <a:solidFill>
                  <a:srgbClr val="FF0000"/>
                </a:solidFill>
                <a:latin typeface="游ゴシック"/>
                <a:ea typeface="游ゴシック"/>
              </a:rPr>
              <a:t>.</a:t>
            </a:r>
            <a:endParaRPr lang="en-US" altLang="ja-JP" sz="1200" b="1" dirty="0">
              <a:solidFill>
                <a:srgbClr val="FF0000"/>
              </a:solidFill>
              <a:latin typeface="游ゴシック"/>
              <a:ea typeface="游ゴシック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B57168-3086-AF3B-4D2F-2FBEE608DDBA}"/>
              </a:ext>
            </a:extLst>
          </p:cNvPr>
          <p:cNvSpPr txBox="1"/>
          <p:nvPr/>
        </p:nvSpPr>
        <p:spPr>
          <a:xfrm>
            <a:off x="381134" y="3136612"/>
            <a:ext cx="114297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fontAlgn="base"/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1703039521275,4821,book_info,</a:t>
            </a:r>
            <a:r>
              <a:rPr kumimoji="1" lang="en-US" altLang="ja-JP" sz="800" dirty="0">
                <a:solidFill>
                  <a:srgbClr val="FF0000"/>
                </a:solidFill>
              </a:rPr>
              <a:t>200</a:t>
            </a:r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,OK,Book_Info_Case05_1_49h 1-836615,text,true,,4487,200,148,148,http://internal-k8s-bookinfo- ingressp-3969330968-763775053.ap-northeast-1.elb.amazonaws.com/productpage,4821,0,2</a:t>
            </a:r>
          </a:p>
          <a:p>
            <a:pPr fontAlgn="base"/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1703039521363,4791,book_info,</a:t>
            </a:r>
            <a:r>
              <a:rPr kumimoji="1" lang="en-US" altLang="ja-JP" sz="800" dirty="0">
                <a:solidFill>
                  <a:srgbClr val="FF0000"/>
                </a:solidFill>
              </a:rPr>
              <a:t>200</a:t>
            </a:r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,OK,Book_Info_Case05_1_49h 1-836716,text,true,,4487,200,148,148,http://internal-k8s-bookinfo- ingressp-3969330968-763775053.ap-northeast-1.elb.amazonaws.com/productpage,4791,0,2</a:t>
            </a:r>
          </a:p>
          <a:p>
            <a:pPr fontAlgn="base"/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1703039526155,16,book_info,</a:t>
            </a:r>
            <a:r>
              <a:rPr kumimoji="1" lang="en-US" altLang="ja-JP" sz="800" dirty="0">
                <a:solidFill>
                  <a:srgbClr val="FF0000"/>
                </a:solidFill>
              </a:rPr>
              <a:t>503</a:t>
            </a:r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,Service Unavailable,Book_Info_Case05_1_49h 1-836716,text,false,,249,200,148,148,http://internal-k8s- bookinfo-ingressp-3969330968-763775053.ap-northeast-1.elb.amazonaws.com/productpage,16,0,2</a:t>
            </a:r>
          </a:p>
          <a:p>
            <a:pPr fontAlgn="base"/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...</a:t>
            </a:r>
            <a:endParaRPr kumimoji="1" lang="ja-JP" altLang="en-US" sz="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844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 dirty="0"/>
              <a:t>Collected</a:t>
            </a:r>
            <a:r>
              <a:rPr kumimoji="1" lang="ja-JP" altLang="en-US" sz="2400" b="1" dirty="0"/>
              <a:t>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5567549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6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x-ray </a:t>
            </a:r>
            <a:r>
              <a:rPr lang="ja-JP" altLang="en-US" sz="16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</a:t>
            </a:r>
            <a:r>
              <a:rPr lang="en-US" altLang="ja-JP" sz="16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</a:t>
            </a:r>
            <a:r>
              <a:rPr lang="ja-JP" altLang="en-US" sz="16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trace information</a:t>
            </a:r>
            <a:r>
              <a:rPr lang="en-US" altLang="ja-JP" sz="16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Up to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5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trace data in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one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file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Traces.Segments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[].Id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ID of a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segment; a segment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is a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processing unit. Unique for each segment in the trace. Information on who sent what information to whom. Synonymous with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span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Jaeger.</a:t>
            </a:r>
          </a:p>
          <a:p>
            <a:pPr marL="764058" lvl="2" indent="-285750">
              <a:buClr>
                <a:srgbClr val="1E32A5"/>
              </a:buClr>
              <a:defRPr/>
            </a:pPr>
            <a:endParaRPr lang="ja-JP" altLang="en-US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Traces.Id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ID of a trace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which is a set of a series of segments of a given request.</a:t>
            </a:r>
          </a:p>
          <a:p>
            <a:pPr marL="764058" lvl="2" indent="-285750">
              <a:buClr>
                <a:srgbClr val="1E32A5"/>
              </a:buClr>
              <a:defRPr/>
            </a:pPr>
            <a:endParaRPr lang="ja-JP" altLang="en-US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Traces.Segments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[].Document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Segment details. Details are on the next page.</a:t>
            </a:r>
          </a:p>
          <a:p>
            <a:pPr marL="764058" lvl="2" indent="-285750">
              <a:buClr>
                <a:srgbClr val="1E32A5"/>
              </a:buClr>
              <a:defRPr/>
            </a:pPr>
            <a:endParaRPr lang="ja-JP" altLang="en-US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ResponseMetadata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part is irrelevant because it is the information when the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api that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collects this trace data is hit.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661DA0D-445E-C013-B445-2547F70B02DB}"/>
              </a:ext>
            </a:extLst>
          </p:cNvPr>
          <p:cNvSpPr txBox="1"/>
          <p:nvPr/>
        </p:nvSpPr>
        <p:spPr>
          <a:xfrm>
            <a:off x="6007768" y="1157845"/>
            <a:ext cx="5567550" cy="526297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"</a:t>
            </a:r>
            <a:r>
              <a:rPr lang="en-US" altLang="ja-JP" sz="105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ResponseMetadata</a:t>
            </a:r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{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"</a:t>
            </a:r>
            <a:r>
              <a:rPr lang="en-US" altLang="ja-JP" sz="105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RequestId</a:t>
            </a:r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ja-JP" sz="105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"2ee53b62-4409-4bff-b843-4ba55dd05188"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"</a:t>
            </a:r>
            <a:r>
              <a:rPr lang="en-US" altLang="ja-JP" sz="105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RequestId</a:t>
            </a:r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".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"</a:t>
            </a:r>
            <a:r>
              <a:rPr lang="en-US" altLang="ja-JP" sz="105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HTTPStatusCode</a:t>
            </a:r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ja-JP" sz="105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200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,.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"</a:t>
            </a:r>
            <a:r>
              <a:rPr lang="en-US" altLang="ja-JP" sz="105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HTTPHeaders</a:t>
            </a:r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{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  "date"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ja-JP" sz="105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"Wed, 29 Jun 2022 06:38:10 GMT"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"</a:t>
            </a:r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date".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  "content-type"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ja-JP" sz="105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"application/json"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,.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  "content-length"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ja-JP" sz="105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"10028"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,"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  "connection"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ja-JP" sz="105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"keep-alive"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ja-JP" sz="105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"keep-alive".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  "</a:t>
            </a:r>
            <a:r>
              <a:rPr lang="en-US" altLang="ja-JP" sz="105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x-amzn-requestid</a:t>
            </a:r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ja-JP" sz="105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"2ee53b62-4409-4bff-b843-4ba55dd05188"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"</a:t>
            </a:r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x-amzn-requestid".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  "strict-transport-security"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ja-JP" sz="105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"max-age=31540000; </a:t>
            </a:r>
            <a:r>
              <a:rPr lang="en-US" altLang="ja-JP" sz="105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includeSubDomains</a:t>
            </a:r>
            <a:r>
              <a:rPr lang="en-US" altLang="ja-JP" sz="105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"</a:t>
            </a:r>
            <a:r>
              <a:rPr lang="en-US" altLang="ja-JP" sz="105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includeSubDomains</a:t>
            </a:r>
            <a:r>
              <a:rPr lang="en-US" altLang="ja-JP" sz="105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".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  "x-content-type-options"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ja-JP" sz="105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ja-JP" sz="105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nosniff</a:t>
            </a:r>
            <a:r>
              <a:rPr lang="en-US" altLang="ja-JP" sz="105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US" altLang="ja-JP" sz="105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}, }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"</a:t>
            </a:r>
            <a:r>
              <a:rPr lang="en-US" altLang="ja-JP" sz="105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RetryAttempts</a:t>
            </a:r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ja-JP" sz="105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endParaRPr lang="en-US" altLang="ja-JP" sz="105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}, }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"Traces"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[</a:t>
            </a:r>
          </a:p>
          <a:p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{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  "Id"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ja-JP" sz="105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"1-62ba6eae-224be710afb047aab273eb75"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 "</a:t>
            </a:r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Id".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  "Duration"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ja-JP" sz="105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0.001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,.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  "</a:t>
            </a:r>
            <a:r>
              <a:rPr lang="en-US" altLang="ja-JP" sz="105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LimitExceeded</a:t>
            </a:r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ja-JP" sz="105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false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,.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  "Segments"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[</a:t>
            </a:r>
          </a:p>
          <a:p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{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      "Id"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ja-JP" sz="105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"c0c5c0ebad0590af"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ja-JP" sz="105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"</a:t>
            </a:r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Id".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      "Document"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...</a:t>
            </a:r>
          </a:p>
          <a:p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}, }</a:t>
            </a:r>
          </a:p>
          <a:p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{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      "Id"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altLang="ja-JP" sz="105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"b45f3929e091db7d"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en-US" altLang="ja-JP" sz="105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"</a:t>
            </a:r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Id".</a:t>
            </a:r>
          </a:p>
          <a:p>
            <a:r>
              <a:rPr lang="en-US" altLang="ja-JP" sz="105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          "Document"</a:t>
            </a:r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: ...</a:t>
            </a:r>
          </a:p>
          <a:p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  ]</a:t>
            </a:r>
          </a:p>
          <a:p>
            <a:r>
              <a:rPr lang="en-US" altLang="ja-JP" sz="105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    }, }</a:t>
            </a:r>
          </a:p>
          <a:p>
            <a:r>
              <a:rPr lang="en-US" altLang="ja-JP" sz="1050" dirty="0">
                <a:solidFill>
                  <a:srgbClr val="D4D4D4"/>
                </a:solidFill>
                <a:latin typeface="Consolas" panose="020B0609020204030204" pitchFamily="49" charset="0"/>
              </a:rPr>
              <a:t>.................. </a:t>
            </a:r>
            <a:r>
              <a:rPr lang="ja-JP" altLang="en-US" sz="1050" dirty="0">
                <a:solidFill>
                  <a:srgbClr val="D4D4D4"/>
                </a:solidFill>
                <a:latin typeface="Consolas" panose="020B0609020204030204" pitchFamily="49" charset="0"/>
              </a:rPr>
              <a:t>(abbreviated)</a:t>
            </a:r>
            <a:endParaRPr lang="en-US" altLang="ja-JP" sz="1050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335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 dirty="0"/>
              <a:t>Collected</a:t>
            </a:r>
            <a:r>
              <a:rPr kumimoji="1" lang="ja-JP" altLang="en-US" sz="2400" b="1" dirty="0"/>
              <a:t>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5567549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6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x-ray </a:t>
            </a:r>
            <a:r>
              <a:rPr lang="ja-JP" altLang="en-US" sz="16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</a:t>
            </a:r>
            <a:r>
              <a:rPr lang="en-US" altLang="ja-JP" sz="16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</a:t>
            </a:r>
            <a:r>
              <a:rPr lang="ja-JP" altLang="en-US" sz="16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segment information</a:t>
            </a:r>
            <a:r>
              <a:rPr lang="en-US" altLang="ja-JP" sz="16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id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ID of a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segment; a segment is a processing unit. Unique for each segment in the trace. It is the same as "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span"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Jaeger.</a:t>
            </a:r>
          </a:p>
          <a:p>
            <a:pPr marL="764058" lvl="2" indent="-285750">
              <a:buClr>
                <a:srgbClr val="1E32A5"/>
              </a:buClr>
              <a:defRPr/>
            </a:pPr>
            <a:endParaRPr lang="ja-JP" altLang="en-US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trace_id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ID of a trace,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which is a set of a series of segments of a given request.</a:t>
            </a:r>
          </a:p>
          <a:p>
            <a:pPr marL="764058" lvl="2" indent="-285750">
              <a:buClr>
                <a:srgbClr val="1E32A5"/>
              </a:buClr>
              <a:defRPr/>
            </a:pPr>
            <a:endParaRPr lang="ja-JP" altLang="en-US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parent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ID of the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parent segment; Jaeger used the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CHILD_OF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attribute of references.</a:t>
            </a:r>
          </a:p>
          <a:p>
            <a:pPr marL="764058" lvl="2" indent="-285750">
              <a:buClr>
                <a:srgbClr val="1E32A5"/>
              </a:buClr>
              <a:defRPr/>
            </a:pPr>
            <a:endParaRPr lang="ja-JP" altLang="en-US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start_time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end_time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There is no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duration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and it is assumed to be calculated by this difference. Notation is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timestamp(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ms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764058" lvl="2" indent="-285750">
              <a:buClr>
                <a:srgbClr val="1E32A5"/>
              </a:buClr>
              <a:defRPr/>
            </a:pP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http.response.status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HTTP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status code for the request </a:t>
            </a:r>
          </a:p>
          <a:p>
            <a:pPr marL="764058" lvl="2" indent="-285750">
              <a:buClr>
                <a:srgbClr val="1E32A5"/>
              </a:buClr>
              <a:defRPr/>
            </a:pPr>
            <a:endParaRPr lang="ja-JP" altLang="en-US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direction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Direction of communication.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ingress, egress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</a:t>
            </a:r>
          </a:p>
          <a:p>
            <a:pPr marL="764058" lvl="2" indent="-285750">
              <a:buClr>
                <a:srgbClr val="1E32A5"/>
              </a:buClr>
              <a:defRPr/>
            </a:pPr>
            <a:endParaRPr lang="ja-JP" altLang="en-US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node_id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Information on the target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VirtualNode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D1AC71F-81B7-4946-A3B8-6E1773C61195}"/>
              </a:ext>
            </a:extLst>
          </p:cNvPr>
          <p:cNvSpPr txBox="1"/>
          <p:nvPr/>
        </p:nvSpPr>
        <p:spPr>
          <a:xfrm>
            <a:off x="6360924" y="1221645"/>
            <a:ext cx="5118709" cy="52168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900" dirty="0"/>
              <a:t>"{</a:t>
            </a:r>
          </a:p>
          <a:p>
            <a:r>
              <a:rPr kumimoji="1" lang="en-US" altLang="ja-JP" sz="900" dirty="0"/>
              <a:t>    \"id\":\"c0c5c0ebad0590af\",</a:t>
            </a:r>
          </a:p>
          <a:p>
            <a:r>
              <a:rPr kumimoji="1" lang="en-US" altLang="ja-JP" sz="900" dirty="0"/>
              <a:t>    \"name\":\"</a:t>
            </a:r>
            <a:r>
              <a:rPr kumimoji="1" lang="en-US" altLang="ja-JP" sz="900" dirty="0" err="1"/>
              <a:t>bookinfo-mesh/ratings-v1_book-info\</a:t>
            </a:r>
            <a:r>
              <a:rPr kumimoji="1" lang="en-US" altLang="ja-JP" sz="900" dirty="0"/>
              <a:t>", }</a:t>
            </a:r>
          </a:p>
          <a:p>
            <a:r>
              <a:rPr kumimoji="1" lang="en-US" altLang="ja-JP" sz="900" dirty="0"/>
              <a:t>    \"</a:t>
            </a:r>
            <a:r>
              <a:rPr kumimoji="1" lang="en-US" altLang="ja-JP" sz="900" dirty="0" err="1"/>
              <a:t>start_time\</a:t>
            </a:r>
            <a:r>
              <a:rPr kumimoji="1" lang="en-US" altLang="ja-JP" sz="900" dirty="0"/>
              <a:t>":1.6563851980794115E9,.</a:t>
            </a:r>
          </a:p>
          <a:p>
            <a:r>
              <a:rPr kumimoji="1" lang="en-US" altLang="ja-JP" sz="900" dirty="0"/>
              <a:t>    \"trace_id\":\"1-62ba6eae-224be710afb047aab273eb75\",</a:t>
            </a:r>
          </a:p>
          <a:p>
            <a:r>
              <a:rPr kumimoji="1" lang="en-US" altLang="ja-JP" sz="900" dirty="0"/>
              <a:t>    \"</a:t>
            </a:r>
            <a:r>
              <a:rPr kumimoji="1" lang="en-US" altLang="ja-JP" sz="900" dirty="0" err="1"/>
              <a:t>end_time\</a:t>
            </a:r>
            <a:r>
              <a:rPr kumimoji="1" lang="en-US" altLang="ja-JP" sz="900" dirty="0"/>
              <a:t>":1.656385198080067E9,.</a:t>
            </a:r>
          </a:p>
          <a:p>
            <a:r>
              <a:rPr kumimoji="1" lang="en-US" altLang="ja-JP" sz="900" dirty="0"/>
              <a:t>    \    "</a:t>
            </a:r>
            <a:r>
              <a:rPr kumimoji="1" lang="en-US" altLang="ja-JP" sz="900" dirty="0" err="1"/>
              <a:t>parent_id\</a:t>
            </a:r>
            <a:r>
              <a:rPr kumimoji="1" lang="en-US" altLang="ja-JP" sz="900" dirty="0"/>
              <a:t>":\"b45f3929e091db7d\","\"b45f3929e091db7d\","\"b45f3929e091db7d\")</a:t>
            </a:r>
          </a:p>
          <a:p>
            <a:r>
              <a:rPr kumimoji="1" lang="en-US" altLang="ja-JP" sz="900" dirty="0"/>
              <a:t>    \"http\":{</a:t>
            </a:r>
          </a:p>
          <a:p>
            <a:r>
              <a:rPr kumimoji="1" lang="en-US" altLang="ja-JP" sz="900" dirty="0"/>
              <a:t>        \"request\":{</a:t>
            </a:r>
          </a:p>
          <a:p>
            <a:r>
              <a:rPr kumimoji="1" lang="en-US" altLang="ja-JP" sz="900" dirty="0"/>
              <a:t>            \            "</a:t>
            </a:r>
            <a:r>
              <a:rPr kumimoji="1" lang="en-US" altLang="ja-JP" sz="900" dirty="0" err="1"/>
              <a:t>url\</a:t>
            </a:r>
            <a:r>
              <a:rPr kumimoji="1" lang="en-US" altLang="ja-JP" sz="900" dirty="0"/>
              <a:t>":\"http://ratings:9080/ratings/0\",.</a:t>
            </a:r>
          </a:p>
          <a:p>
            <a:r>
              <a:rPr kumimoji="1" lang="en-US" altLang="ja-JP" sz="900" dirty="0"/>
              <a:t>            \"method\":\"GET\", }</a:t>
            </a:r>
          </a:p>
          <a:p>
            <a:r>
              <a:rPr kumimoji="1" lang="en-US" altLang="ja-JP" sz="900" dirty="0"/>
              <a:t>            \"</a:t>
            </a:r>
            <a:r>
              <a:rPr kumimoji="1" lang="en-US" altLang="ja-JP" sz="900" dirty="0" err="1"/>
              <a:t>user_agent\</a:t>
            </a:r>
            <a:r>
              <a:rPr kumimoji="1" lang="en-US" altLang="ja-JP" sz="900" dirty="0"/>
              <a:t>":\"</a:t>
            </a:r>
            <a:r>
              <a:rPr kumimoji="1" lang="en-US" altLang="ja-JP" sz="900" dirty="0" err="1"/>
              <a:t>Apache-HttpClient/4</a:t>
            </a:r>
            <a:r>
              <a:rPr kumimoji="1" lang="en-US" altLang="ja-JP" sz="900" dirty="0"/>
              <a:t>.5.12 (Java/1.8.0_212)\",</a:t>
            </a:r>
          </a:p>
          <a:p>
            <a:r>
              <a:rPr kumimoji="1" lang="en-US" altLang="ja-JP" sz="900" dirty="0"/>
              <a:t>            \"</a:t>
            </a:r>
            <a:r>
              <a:rPr kumimoji="1" lang="en-US" altLang="ja-JP" sz="900" dirty="0" err="1"/>
              <a:t>client_ip\</a:t>
            </a:r>
            <a:r>
              <a:rPr kumimoji="1" lang="en-US" altLang="ja-JP" sz="900" dirty="0"/>
              <a:t>":\"10.1.64.91\", }</a:t>
            </a:r>
          </a:p>
          <a:p>
            <a:r>
              <a:rPr kumimoji="1" lang="en-US" altLang="ja-JP" sz="900" dirty="0"/>
              <a:t>            \"</a:t>
            </a:r>
            <a:r>
              <a:rPr kumimoji="1" lang="en-US" altLang="ja-JP" sz="900" dirty="0" err="1"/>
              <a:t>x_forwarded_for\"</a:t>
            </a:r>
            <a:r>
              <a:rPr kumimoji="1" lang="en-US" altLang="ja-JP" sz="900" dirty="0"/>
              <a:t>:false</a:t>
            </a:r>
          </a:p>
          <a:p>
            <a:r>
              <a:rPr kumimoji="1" lang="en-US" altLang="ja-JP" sz="900" dirty="0"/>
              <a:t>        }, }</a:t>
            </a:r>
          </a:p>
          <a:p>
            <a:r>
              <a:rPr kumimoji="1" lang="en-US" altLang="ja-JP" sz="900" dirty="0"/>
              <a:t>        \"response\":{</a:t>
            </a:r>
          </a:p>
          <a:p>
            <a:r>
              <a:rPr kumimoji="1" lang="en-US" altLang="ja-JP" sz="900" dirty="0"/>
              <a:t>            \"status\":200,"</a:t>
            </a:r>
          </a:p>
          <a:p>
            <a:r>
              <a:rPr kumimoji="1" lang="en-US" altLang="ja-JP" sz="900" dirty="0"/>
              <a:t>            \"</a:t>
            </a:r>
            <a:r>
              <a:rPr kumimoji="1" lang="en-US" altLang="ja-JP" sz="900" dirty="0" err="1"/>
              <a:t>content_length\</a:t>
            </a:r>
            <a:r>
              <a:rPr kumimoji="1" lang="en-US" altLang="ja-JP" sz="900" dirty="0"/>
              <a:t>":48</a:t>
            </a:r>
          </a:p>
          <a:p>
            <a:r>
              <a:rPr kumimoji="1" lang="en-US" altLang="ja-JP" sz="900" dirty="0"/>
              <a:t>        }</a:t>
            </a:r>
          </a:p>
          <a:p>
            <a:r>
              <a:rPr kumimoji="1" lang="en-US" altLang="ja-JP" sz="900" dirty="0"/>
              <a:t>    }, }</a:t>
            </a:r>
          </a:p>
          <a:p>
            <a:r>
              <a:rPr kumimoji="1" lang="en-US" altLang="ja-JP" sz="900" dirty="0"/>
              <a:t>    \"</a:t>
            </a:r>
            <a:r>
              <a:rPr kumimoji="1" lang="en-US" altLang="ja-JP" sz="900" dirty="0" err="1"/>
              <a:t>aws\</a:t>
            </a:r>
            <a:r>
              <a:rPr kumimoji="1" lang="en-US" altLang="ja-JP" sz="900" dirty="0"/>
              <a:t>":{</a:t>
            </a:r>
          </a:p>
          <a:p>
            <a:r>
              <a:rPr kumimoji="1" lang="en-US" altLang="ja-JP" sz="900" dirty="0"/>
              <a:t>        \"</a:t>
            </a:r>
            <a:r>
              <a:rPr kumimoji="1" lang="en-US" altLang="ja-JP" sz="900" dirty="0" err="1"/>
              <a:t>app_mesh\</a:t>
            </a:r>
            <a:r>
              <a:rPr kumimoji="1" lang="en-US" altLang="ja-JP" sz="900" dirty="0"/>
              <a:t>":{</a:t>
            </a:r>
          </a:p>
          <a:p>
            <a:r>
              <a:rPr kumimoji="1" lang="en-US" altLang="ja-JP" sz="900" dirty="0"/>
              <a:t>            \"</a:t>
            </a:r>
            <a:r>
              <a:rPr kumimoji="1" lang="en-US" altLang="ja-JP" sz="900" dirty="0" err="1"/>
              <a:t>mesh_name\</a:t>
            </a:r>
            <a:r>
              <a:rPr kumimoji="1" lang="en-US" altLang="ja-JP" sz="900" dirty="0"/>
              <a:t>":\"</a:t>
            </a:r>
            <a:r>
              <a:rPr kumimoji="1" lang="en-US" altLang="ja-JP" sz="900" dirty="0" err="1"/>
              <a:t>bookinfo-mesh\</a:t>
            </a:r>
            <a:r>
              <a:rPr kumimoji="1" lang="en-US" altLang="ja-JP" sz="900" dirty="0"/>
              <a:t>", }</a:t>
            </a:r>
          </a:p>
          <a:p>
            <a:r>
              <a:rPr kumimoji="1" lang="en-US" altLang="ja-JP" sz="900" dirty="0"/>
              <a:t>            \"</a:t>
            </a:r>
            <a:r>
              <a:rPr kumimoji="1" lang="en-US" altLang="ja-JP" sz="900" dirty="0" err="1"/>
              <a:t>virtual_node_name\</a:t>
            </a:r>
            <a:r>
              <a:rPr kumimoji="1" lang="en-US" altLang="ja-JP" sz="900" dirty="0"/>
              <a:t>":\"ratings-v1_book-info\"</a:t>
            </a:r>
          </a:p>
          <a:p>
            <a:r>
              <a:rPr kumimoji="1" lang="en-US" altLang="ja-JP" sz="900" dirty="0"/>
              <a:t>        }</a:t>
            </a:r>
          </a:p>
          <a:p>
            <a:r>
              <a:rPr kumimoji="1" lang="en-US" altLang="ja-JP" sz="900" dirty="0"/>
              <a:t>    }, }</a:t>
            </a:r>
          </a:p>
          <a:p>
            <a:r>
              <a:rPr kumimoji="1" lang="en-US" altLang="ja-JP" sz="900" dirty="0"/>
              <a:t>    \"annotations\":{</a:t>
            </a:r>
          </a:p>
          <a:p>
            <a:r>
              <a:rPr kumimoji="1" lang="en-US" altLang="ja-JP" sz="900" dirty="0"/>
              <a:t>        \"response_flags\":\"-\",</a:t>
            </a:r>
          </a:p>
          <a:p>
            <a:r>
              <a:rPr kumimoji="1" lang="en-US" altLang="ja-JP" sz="900" dirty="0"/>
              <a:t>        \"component\":\"proxy\", }</a:t>
            </a:r>
          </a:p>
          <a:p>
            <a:r>
              <a:rPr kumimoji="1" lang="en-US" altLang="ja-JP" sz="900" dirty="0"/>
              <a:t>        \"</a:t>
            </a:r>
            <a:r>
              <a:rPr kumimoji="1" lang="en-US" altLang="ja-JP" sz="900" dirty="0" err="1"/>
              <a:t>upstream_cluster\</a:t>
            </a:r>
            <a:r>
              <a:rPr kumimoji="1" lang="en-US" altLang="ja-JP" sz="900" dirty="0"/>
              <a:t>":\"cds_ingress_bookinfo-mesh_ratings-v1_book-info_http_9080\", }</a:t>
            </a:r>
          </a:p>
          <a:p>
            <a:r>
              <a:rPr kumimoji="1" lang="en-US" altLang="ja-JP" sz="900" dirty="0"/>
              <a:t>        \        "</a:t>
            </a:r>
            <a:r>
              <a:rPr kumimoji="1" lang="en-US" altLang="ja-JP" sz="900" dirty="0" err="1"/>
              <a:t>request_size\</a:t>
            </a:r>
            <a:r>
              <a:rPr kumimoji="1" lang="en-US" altLang="ja-JP" sz="900" dirty="0"/>
              <a:t>":\"0\", }</a:t>
            </a:r>
          </a:p>
          <a:p>
            <a:r>
              <a:rPr kumimoji="1" lang="en-US" altLang="ja-JP" sz="900" dirty="0"/>
              <a:t>        \"</a:t>
            </a:r>
            <a:r>
              <a:rPr kumimoji="1" lang="en-US" altLang="ja-JP" sz="900" dirty="0" err="1"/>
              <a:t>downstream_cluster\</a:t>
            </a:r>
            <a:r>
              <a:rPr kumimoji="1" lang="en-US" altLang="ja-JP" sz="900" dirty="0"/>
              <a:t>":\"-\", }</a:t>
            </a:r>
          </a:p>
          <a:p>
            <a:r>
              <a:rPr kumimoji="1" lang="en-US" altLang="ja-JP" sz="900" dirty="0"/>
              <a:t>        \"direction\":\"ingress\", }</a:t>
            </a:r>
          </a:p>
          <a:p>
            <a:r>
              <a:rPr kumimoji="1" lang="en-US" altLang="ja-JP" sz="900" dirty="0"/>
              <a:t>        \"</a:t>
            </a:r>
            <a:r>
              <a:rPr kumimoji="1" lang="en-US" altLang="ja-JP" sz="900" dirty="0" err="1"/>
              <a:t>node_id\</a:t>
            </a:r>
            <a:r>
              <a:rPr kumimoji="1" lang="en-US" altLang="ja-JP" sz="900" dirty="0"/>
              <a:t>":\"</a:t>
            </a:r>
            <a:r>
              <a:rPr kumimoji="1" lang="en-US" altLang="ja-JP" sz="900" dirty="0" err="1"/>
              <a:t>mesh/bookinfo-mesh/virtualNode/ratings-v1_book-info\</a:t>
            </a:r>
            <a:r>
              <a:rPr kumimoji="1" lang="en-US" altLang="ja-JP" sz="900" dirty="0"/>
              <a:t>"</a:t>
            </a:r>
          </a:p>
          <a:p>
            <a:r>
              <a:rPr kumimoji="1" lang="en-US" altLang="ja-JP" sz="900" dirty="0"/>
              <a:t>    }, }</a:t>
            </a:r>
          </a:p>
          <a:p>
            <a:r>
              <a:rPr kumimoji="1" lang="en-US" altLang="ja-JP" sz="900" dirty="0"/>
              <a:t>    \"origin\":\"AWS::</a:t>
            </a:r>
            <a:r>
              <a:rPr kumimoji="1" lang="en-US" altLang="ja-JP" sz="900" dirty="0" err="1"/>
              <a:t>AppMesh</a:t>
            </a:r>
            <a:r>
              <a:rPr kumimoji="1" lang="en-US" altLang="ja-JP" sz="900" dirty="0"/>
              <a:t>::Proxy\"</a:t>
            </a:r>
          </a:p>
          <a:p>
            <a:r>
              <a:rPr kumimoji="1" lang="en-US" altLang="ja-JP" sz="900" dirty="0"/>
              <a:t>}"</a:t>
            </a:r>
            <a:endParaRPr kumimoji="1"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112057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 dirty="0"/>
              <a:t>Collected</a:t>
            </a:r>
            <a:r>
              <a:rPr kumimoji="1" lang="ja-JP" altLang="en-US" sz="2400" b="1" dirty="0"/>
              <a:t>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054176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6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x-ray </a:t>
            </a:r>
            <a:r>
              <a:rPr lang="ja-JP" altLang="en-US" sz="16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</a:t>
            </a:r>
            <a:r>
              <a:rPr lang="en-US" altLang="ja-JP" sz="16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</a:t>
            </a:r>
            <a:r>
              <a:rPr lang="en-US" altLang="ja-JP" sz="16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regarding </a:t>
            </a:r>
            <a:r>
              <a:rPr lang="ja-JP" altLang="en-US" sz="16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AppMesh</a:t>
            </a:r>
            <a:r>
              <a:rPr lang="en-US" altLang="ja-JP" sz="16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App Mesh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An AWS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service that enables service mesh, similar to the </a:t>
            </a: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ServiceMesh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used in </a:t>
            </a: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Openshift.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Virtual Service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The application's communication destination.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Virtual Node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A logical pointer to the application.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Virtual Router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A router or load balancer that routes communications to multiple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Virtual Nodes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E6BDBCC-2030-58C8-123D-7B7337823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020" y="2872631"/>
            <a:ext cx="9901193" cy="3218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52853"/>
      </p:ext>
    </p:extLst>
  </p:cSld>
  <p:clrMapOvr>
    <a:masterClrMapping/>
  </p:clrMapOvr>
</p:sld>
</file>

<file path=ppt/theme/theme1.xml><?xml version="1.0" encoding="utf-8"?>
<a:theme xmlns:a="http://schemas.openxmlformats.org/drawingml/2006/main" name="NEC_Theme_B_16_9_jp">
  <a:themeElements>
    <a:clrScheme name="NEC_Color_2021">
      <a:dk1>
        <a:srgbClr val="000000"/>
      </a:dk1>
      <a:lt1>
        <a:srgbClr val="FFFFFF"/>
      </a:lt1>
      <a:dk2>
        <a:srgbClr val="04127C"/>
      </a:dk2>
      <a:lt2>
        <a:srgbClr val="858585"/>
      </a:lt2>
      <a:accent1>
        <a:srgbClr val="1E32A5"/>
      </a:accent1>
      <a:accent2>
        <a:srgbClr val="286EBE"/>
      </a:accent2>
      <a:accent3>
        <a:srgbClr val="419B91"/>
      </a:accent3>
      <a:accent4>
        <a:srgbClr val="D2BE00"/>
      </a:accent4>
      <a:accent5>
        <a:srgbClr val="DC8C23"/>
      </a:accent5>
      <a:accent6>
        <a:srgbClr val="BE375A"/>
      </a:accent6>
      <a:hlink>
        <a:srgbClr val="4575FD"/>
      </a:hlink>
      <a:folHlink>
        <a:srgbClr val="9E5ECE"/>
      </a:folHlink>
    </a:clrScheme>
    <a:fontScheme name="NEC_Font_2021_jp">
      <a:majorFont>
        <a:latin typeface="游ゴシック"/>
        <a:ea typeface="游ゴシック"/>
        <a:cs typeface=""/>
      </a:majorFont>
      <a:minorFont>
        <a:latin typeface="游ゴシック"/>
        <a:ea typeface="游ゴシック"/>
        <a:cs typeface=""/>
      </a:minorFont>
    </a:fontScheme>
    <a:fmtScheme name="エレメント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mtClean="0">
            <a:solidFill>
              <a:schemeClr val="bg1"/>
            </a:solidFill>
            <a:latin typeface="+mj-ea"/>
            <a:ea typeface="+mj-ea"/>
          </a:defRPr>
        </a:defPPr>
      </a:lstStyle>
    </a:spDef>
    <a:lnDef>
      <a:spPr bwMode="auto">
        <a:solidFill>
          <a:schemeClr val="bg1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tx1">
                    <a:alpha val="50000"/>
                  </a:schemeClr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>
        <a:spAutoFit/>
      </a:bodyPr>
      <a:lstStyle>
        <a:defPPr fontAlgn="base">
          <a:defRPr kumimoji="1" sz="1800" dirty="0" smtClean="0">
            <a:solidFill>
              <a:schemeClr val="tx1">
                <a:lumMod val="85000"/>
                <a:lumOff val="1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EC_Theme_B_16_9_jp" id="{8D1A0C78-0828-42C2-83C1-16E376CFF2A9}" vid="{3A0EC7F2-93B2-4B5B-B61B-24D074324F1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14389</TotalTime>
  <Words>2342</Words>
  <Application>Microsoft Office PowerPoint</Application>
  <PresentationFormat>ワイド画面</PresentationFormat>
  <Paragraphs>268</Paragraphs>
  <Slides>12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0" baseType="lpstr">
      <vt:lpstr>HGP創英角ｺﾞｼｯｸUB</vt:lpstr>
      <vt:lpstr>游ゴシック</vt:lpstr>
      <vt:lpstr>Arial</vt:lpstr>
      <vt:lpstr>Consolas</vt:lpstr>
      <vt:lpstr>Segoe UI</vt:lpstr>
      <vt:lpstr>Tahoma</vt:lpstr>
      <vt:lpstr>Wingdings</vt:lpstr>
      <vt:lpstr>NEC_Theme_B_16_9_jp</vt:lpstr>
      <vt:lpstr>Scenario Data Summary</vt:lpstr>
      <vt:lpstr>Case #6: Failure scenario where configuration changes occur in real time</vt:lpstr>
      <vt:lpstr>Scenario Environment Details</vt:lpstr>
      <vt:lpstr>Scenario Creation/Procedures</vt:lpstr>
      <vt:lpstr>Stored Data Summary</vt:lpstr>
      <vt:lpstr>Collected data</vt:lpstr>
      <vt:lpstr>Collected data</vt:lpstr>
      <vt:lpstr>Collected data</vt:lpstr>
      <vt:lpstr>Collected data</vt:lpstr>
      <vt:lpstr>Collected data</vt:lpstr>
      <vt:lpstr>Collected data</vt:lpstr>
      <vt:lpstr>Collected data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シナリオ実施(CORAL 検証用)</dc:title>
  <dc:creator>Reon Matsuoka</dc:creator>
  <cp:keywords>, docId:4BCD7752E43332C75AA6800095AD37B2</cp:keywords>
  <cp:lastModifiedBy>棗田　昌尚</cp:lastModifiedBy>
  <cp:revision>144</cp:revision>
  <dcterms:created xsi:type="dcterms:W3CDTF">2023-11-15T08:51:54Z</dcterms:created>
  <dcterms:modified xsi:type="dcterms:W3CDTF">2023-12-22T08:23:18Z</dcterms:modified>
</cp:coreProperties>
</file>