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13" r:id="rId2"/>
    <p:sldId id="317" r:id="rId3"/>
    <p:sldId id="321" r:id="rId4"/>
    <p:sldId id="330" r:id="rId5"/>
    <p:sldId id="323" r:id="rId6"/>
    <p:sldId id="328" r:id="rId7"/>
    <p:sldId id="344" r:id="rId8"/>
    <p:sldId id="327" r:id="rId9"/>
    <p:sldId id="342" r:id="rId10"/>
    <p:sldId id="329" r:id="rId11"/>
    <p:sldId id="343" r:id="rId12"/>
    <p:sldId id="325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3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F814B-ADD2-4BB2-96B6-A8B43EE567A2}" type="datetimeFigureOut">
              <a:rPr kumimoji="1" lang="ja-JP" altLang="en-US" smtClean="0"/>
              <a:t>2024/1/26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Master Text Formatting</a:t>
            </a:r>
          </a:p>
          <a:p>
            <a:pPr lvl="1"/>
            <a:r>
              <a:rPr kumimoji="1" lang="en-US" altLang="ja-JP"/>
              <a:t>Second </a:t>
            </a:r>
            <a:r>
              <a:rPr kumimoji="1" lang="ja-JP" altLang="en-US"/>
              <a:t>Level</a:t>
            </a:r>
          </a:p>
          <a:p>
            <a:pPr lvl="2"/>
            <a:r>
              <a:rPr kumimoji="1" lang="en-US" altLang="ja-JP"/>
              <a:t>Third </a:t>
            </a:r>
            <a:r>
              <a:rPr kumimoji="1" lang="ja-JP" altLang="en-US"/>
              <a:t>Level</a:t>
            </a:r>
          </a:p>
          <a:p>
            <a:pPr lvl="3"/>
            <a:r>
              <a:rPr kumimoji="1" lang="en-US" altLang="ja-JP"/>
              <a:t>4th </a:t>
            </a:r>
            <a:r>
              <a:rPr kumimoji="1" lang="ja-JP" altLang="en-US"/>
              <a:t>Level</a:t>
            </a:r>
          </a:p>
          <a:p>
            <a:pPr lvl="4"/>
            <a:r>
              <a:rPr kumimoji="1" lang="en-US" altLang="ja-JP"/>
              <a:t>5th </a:t>
            </a:r>
            <a:r>
              <a:rPr kumimoji="1" lang="ja-JP" altLang="en-US"/>
              <a:t>level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1E95D-4FDC-435D-9090-25C6C7755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90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48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62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B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 bwMode="gray">
          <a:xfrm>
            <a:off x="0" y="0"/>
            <a:ext cx="262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677043" y="4229396"/>
            <a:ext cx="11108324" cy="697627"/>
          </a:xfrm>
          <a:prstGeom prst="rect">
            <a:avLst/>
          </a:prstGeom>
        </p:spPr>
        <p:txBody>
          <a:bodyPr wrap="square" lIns="36000" anchor="b" anchorCtr="0">
            <a:noAutofit/>
          </a:bodyPr>
          <a:lstStyle>
            <a:lvl1pPr algn="l" eaLnBrk="1" hangingPunct="1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タイトルを入力</a:t>
            </a:r>
          </a:p>
        </p:txBody>
      </p:sp>
      <p:sp>
        <p:nvSpPr>
          <p:cNvPr id="16" name="テキスト プレースホルダー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77044" y="5021216"/>
            <a:ext cx="9005205" cy="41036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>
                <a:solidFill>
                  <a:schemeClr val="bg1"/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年月　部署名　氏名など　適宜改行</a:t>
            </a:r>
          </a:p>
        </p:txBody>
      </p:sp>
      <p:sp>
        <p:nvSpPr>
          <p:cNvPr id="17" name="テキスト プレースホルダー"/>
          <p:cNvSpPr>
            <a:spLocks noGrp="1"/>
          </p:cNvSpPr>
          <p:nvPr>
            <p:ph type="body" sz="quarter" idx="12" hasCustomPrompt="1"/>
          </p:nvPr>
        </p:nvSpPr>
        <p:spPr>
          <a:xfrm>
            <a:off x="677044" y="1152001"/>
            <a:ext cx="9005205" cy="3816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eaLnBrk="1" hangingPunct="1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/>
            </a:lvl2pPr>
            <a:lvl3pPr marL="297251" indent="0">
              <a:buNone/>
              <a:defRPr/>
            </a:lvl3pPr>
            <a:lvl4pPr marL="437006" indent="0">
              <a:buNone/>
              <a:defRPr/>
            </a:lvl4pPr>
            <a:lvl5pPr marL="415160" indent="0">
              <a:buNone/>
              <a:defRPr/>
            </a:lvl5pPr>
          </a:lstStyle>
          <a:p>
            <a:r>
              <a:rPr lang="ja-JP" altLang="en-US" dirty="0"/>
              <a:t>宛先がある場合は入力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1267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6014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8" y="1016000"/>
            <a:ext cx="11664949" cy="5149850"/>
          </a:xfrm>
          <a:prstGeom prst="rect">
            <a:avLst/>
          </a:prstGeom>
        </p:spPr>
        <p:txBody>
          <a:bodyPr/>
          <a:lstStyle>
            <a:lvl1pPr marL="357666" indent="-357666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u"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598929" indent="-241265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n"/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 marL="715325" indent="-116401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600">
                <a:solidFill>
                  <a:schemeClr val="bg1">
                    <a:lumMod val="95000"/>
                  </a:schemeClr>
                </a:solidFill>
              </a:defRPr>
            </a:lvl3pPr>
            <a:lvl4pPr marL="838078" indent="-118517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400">
                <a:solidFill>
                  <a:schemeClr val="bg1">
                    <a:lumMod val="95000"/>
                  </a:schemeClr>
                </a:solidFill>
              </a:defRPr>
            </a:lvl4pPr>
            <a:lvl5pPr marL="838078" indent="0">
              <a:lnSpc>
                <a:spcPct val="110000"/>
              </a:lnSpc>
              <a:spcBef>
                <a:spcPts val="500"/>
              </a:spcBef>
              <a:buClr>
                <a:schemeClr val="bg1">
                  <a:lumMod val="95000"/>
                </a:schemeClr>
              </a:buClr>
              <a:buFontTx/>
              <a:buNone/>
              <a:defRPr sz="1400" b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9873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28733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7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0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>
                <a:solidFill>
                  <a:schemeClr val="bg1">
                    <a:lumMod val="95000"/>
                  </a:schemeClr>
                </a:solidFill>
              </a:defRPr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36878896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275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663661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urpose_B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350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rporate Mark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 userDrawn="1"/>
        </p:nvGrpSpPr>
        <p:grpSpPr>
          <a:xfrm>
            <a:off x="11071921" y="6971182"/>
            <a:ext cx="1119015" cy="460404"/>
            <a:chOff x="11071921" y="6971182"/>
            <a:chExt cx="1119015" cy="460404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11302865" y="7216142"/>
              <a:ext cx="751809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Brighter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Orange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3" name="正方形/長方形 22"/>
            <p:cNvSpPr/>
            <p:nvPr userDrawn="1"/>
          </p:nvSpPr>
          <p:spPr bwMode="gray">
            <a:xfrm>
              <a:off x="11071921" y="6990230"/>
              <a:ext cx="187539" cy="187536"/>
            </a:xfrm>
            <a:prstGeom prst="rect">
              <a:avLst/>
            </a:prstGeom>
            <a:solidFill>
              <a:srgbClr val="002B6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  <p:sp>
          <p:nvSpPr>
            <p:cNvPr id="24" name="テキスト ボックス 23"/>
            <p:cNvSpPr txBox="1"/>
            <p:nvPr userDrawn="1"/>
          </p:nvSpPr>
          <p:spPr bwMode="gray">
            <a:xfrm>
              <a:off x="11302872" y="6971182"/>
              <a:ext cx="888064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Orchestrating 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Blue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1" name="正方形/長方形 20"/>
            <p:cNvSpPr/>
            <p:nvPr userDrawn="1"/>
          </p:nvSpPr>
          <p:spPr bwMode="gray">
            <a:xfrm>
              <a:off x="11072002" y="7235263"/>
              <a:ext cx="188160" cy="188160"/>
            </a:xfrm>
            <a:prstGeom prst="rect">
              <a:avLst/>
            </a:prstGeom>
            <a:solidFill>
              <a:srgbClr val="EB6E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4928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s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380040" y="1910626"/>
            <a:ext cx="9012279" cy="400757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457155" marR="0" indent="-457155" algn="l" defTabSz="121908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+mj-lt"/>
              <a:buAutoNum type="arabicPeriod"/>
              <a:tabLst/>
              <a:defRPr sz="2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715361" indent="-241277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Char char="-"/>
              <a:defRPr lang="ja-JP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FontTx/>
              <a:buNone/>
              <a:defRPr sz="4800">
                <a:solidFill>
                  <a:schemeClr val="bg1"/>
                </a:solidFill>
              </a:defRPr>
            </a:lvl3pPr>
            <a:lvl4pPr marL="719595" marR="0" indent="-239161" algn="l" defTabSz="121908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Tahoma" pitchFamily="34" charset="0"/>
              <a:buChar char="–"/>
              <a:tabLst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474085" indent="0"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None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項目を入力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項目を入力</a:t>
            </a:r>
            <a:endParaRPr kumimoji="1" lang="en-US" altLang="ja-JP" dirty="0"/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1098893" y="0"/>
            <a:ext cx="28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1936266" y="1211819"/>
            <a:ext cx="9456054" cy="53348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>
              <a:defRPr lang="ja-JP" altLang="en-US" sz="2800" dirty="0" smtClean="0"/>
            </a:lvl1pPr>
          </a:lstStyle>
          <a:p>
            <a:pPr marL="0" marR="0" lvl="0" indent="0" defTabSz="121908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目次のタイトル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14884648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814493" y="4094485"/>
            <a:ext cx="10577827" cy="2161095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ts val="2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478319" indent="-239161" eaLnBrk="1" latinLnBrk="0" hangingPunct="1">
              <a:lnSpc>
                <a:spcPct val="110000"/>
              </a:lnSpc>
              <a:spcBef>
                <a:spcPts val="200"/>
              </a:spcBef>
              <a:buClr>
                <a:schemeClr val="tx1">
                  <a:lumMod val="85000"/>
                  <a:lumOff val="15000"/>
                </a:schemeClr>
              </a:buClr>
              <a:buFont typeface="Segoe UI" panose="020B0502040204020203" pitchFamily="34" charset="0"/>
              <a:buChar char="-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サブタイトルを入力</a:t>
            </a:r>
          </a:p>
          <a:p>
            <a:pPr lvl="1"/>
            <a:r>
              <a:rPr kumimoji="1" lang="ja-JP" altLang="en-US" dirty="0"/>
              <a:t>項目を入力</a:t>
            </a: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814493" y="2906737"/>
            <a:ext cx="10577827" cy="697627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中表紙のタイトルを入力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-600" y="3777813"/>
            <a:ext cx="12193200" cy="288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3754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geNumber"/>
          <p:cNvSpPr txBox="1"/>
          <p:nvPr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944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2" hasCustomPrompt="1"/>
          </p:nvPr>
        </p:nvSpPr>
        <p:spPr bwMode="gray">
          <a:xfrm>
            <a:off x="263529" y="1016000"/>
            <a:ext cx="11664951" cy="5149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1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24744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59151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8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0" name="正方形/長方形 9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1003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73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/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3" name="正方形/長方形 12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55043413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1275">
          <p15:clr>
            <a:srgbClr val="A4A3A4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white)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427745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63529" y="980022"/>
            <a:ext cx="11664951" cy="51371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Master Text Formatting</a:t>
            </a:r>
          </a:p>
          <a:p>
            <a:pPr lvl="1"/>
            <a:r>
              <a:rPr kumimoji="1" lang="en-US" altLang="ja-JP" dirty="0"/>
              <a:t>Second </a:t>
            </a:r>
            <a:r>
              <a:rPr kumimoji="1" lang="ja-JP" altLang="en-US" dirty="0"/>
              <a:t>Level</a:t>
            </a:r>
          </a:p>
          <a:p>
            <a:pPr lvl="2"/>
            <a:r>
              <a:rPr kumimoji="1" lang="en-US" altLang="ja-JP" dirty="0"/>
              <a:t>Third </a:t>
            </a:r>
            <a:r>
              <a:rPr kumimoji="1" lang="ja-JP" altLang="en-US" dirty="0"/>
              <a:t>Level</a:t>
            </a:r>
          </a:p>
          <a:p>
            <a:pPr lvl="3"/>
            <a:r>
              <a:rPr kumimoji="1" lang="en-US" altLang="ja-JP" dirty="0"/>
              <a:t>4th </a:t>
            </a:r>
            <a:r>
              <a:rPr kumimoji="1" lang="ja-JP" altLang="en-US" dirty="0"/>
              <a:t>Level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Enter text</a:t>
            </a:r>
            <a:endParaRPr kumimoji="1" lang="en-US" altLang="ja-JP" dirty="0"/>
          </a:p>
        </p:txBody>
      </p:sp>
      <p:sp>
        <p:nvSpPr>
          <p:cNvPr id="6" name="Credit"/>
          <p:cNvSpPr txBox="1">
            <a:spLocks/>
          </p:cNvSpPr>
          <p:nvPr userDrawn="1"/>
        </p:nvSpPr>
        <p:spPr bwMode="gray">
          <a:xfrm>
            <a:off x="677044" y="6485380"/>
            <a:ext cx="15640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© NEC Corporation 2021</a:t>
            </a:r>
          </a:p>
        </p:txBody>
      </p:sp>
      <p:sp>
        <p:nvSpPr>
          <p:cNvPr id="7" name="Confidential"/>
          <p:cNvSpPr txBox="1">
            <a:spLocks/>
          </p:cNvSpPr>
          <p:nvPr userDrawn="1"/>
        </p:nvSpPr>
        <p:spPr bwMode="gray">
          <a:xfrm>
            <a:off x="2241063" y="6485380"/>
            <a:ext cx="191464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NEC Group Internal Use Only</a:t>
            </a:r>
          </a:p>
        </p:txBody>
      </p:sp>
      <p:sp>
        <p:nvSpPr>
          <p:cNvPr id="9" name="タイトル プレースホルダー"/>
          <p:cNvSpPr>
            <a:spLocks noGrp="1"/>
          </p:cNvSpPr>
          <p:nvPr>
            <p:ph type="title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defTabSz="121911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Master Title Formatting</a:t>
            </a:r>
          </a:p>
        </p:txBody>
      </p:sp>
    </p:spTree>
    <p:extLst>
      <p:ext uri="{BB962C8B-B14F-4D97-AF65-F5344CB8AC3E}">
        <p14:creationId xmlns:p14="http://schemas.microsoft.com/office/powerpoint/2010/main" val="172932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lang="ja-JP" altLang="en-US" sz="3200" b="0" i="0" u="none" strike="noStrike" kern="0" cap="none" spc="0" normalizeH="0" baseline="0" dirty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j-ea"/>
          <a:ea typeface="+mj-ea"/>
          <a:cs typeface="+mn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60952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1219050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82857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2438098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355558" indent="-355558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u"/>
        <a:defRPr kumimoji="1" lang="ja-JP" altLang="en-US" sz="2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  <a:cs typeface="+mn-cs"/>
        </a:defRPr>
      </a:lvl1pPr>
      <a:lvl2pPr marL="598944" indent="-243387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kumimoji="1" lang="ja-JP" altLang="en-US" sz="20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2pPr>
      <a:lvl3pPr marL="721695" indent="-122753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kumimoji="1" lang="ja-JP" altLang="en-US" sz="16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3pPr>
      <a:lvl4pPr marL="838098" indent="-11852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Tahoma" pitchFamily="34" charset="0"/>
        <a:buChar char="–"/>
        <a:defRPr kumimoji="1" lang="ja-JP" altLang="en-US" sz="1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4pPr>
      <a:lvl5pPr marL="835982" indent="0" algn="l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chemeClr val="accent6"/>
        </a:buClr>
        <a:buFontTx/>
        <a:buNone/>
        <a:defRPr kumimoji="1" sz="1400" b="0">
          <a:solidFill>
            <a:schemeClr val="tx1">
              <a:lumMod val="85000"/>
              <a:lumOff val="15000"/>
            </a:schemeClr>
          </a:solidFill>
          <a:latin typeface="+mj-lt"/>
          <a:ea typeface="+mn-ea"/>
        </a:defRPr>
      </a:lvl5pPr>
      <a:lvl6pPr marL="335238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6pPr>
      <a:lvl7pPr marL="3961906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7pPr>
      <a:lvl8pPr marL="457143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8pPr>
      <a:lvl9pPr marL="5180953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ja-JP"/>
      </a:defPPr>
      <a:lvl1pPr marL="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5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8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2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A4A3A4"/>
          </p15:clr>
        </p15:guide>
        <p15:guide id="1" orient="horz" pos="4043">
          <p15:clr>
            <a:srgbClr val="A4A3A4"/>
          </p15:clr>
        </p15:guide>
        <p15:guide id="2" pos="167">
          <p15:clr>
            <a:srgbClr val="A4A3A4"/>
          </p15:clr>
        </p15:guide>
        <p15:guide id="3" pos="7515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4042">
          <p15:clr>
            <a:srgbClr val="A4A3A4"/>
          </p15:clr>
        </p15:guide>
        <p15:guide id="6" pos="166">
          <p15:clr>
            <a:srgbClr val="A4A3A4"/>
          </p15:clr>
        </p15:guide>
        <p15:guide id="7" pos="7514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.hatena.ne.jp/keyword/JMete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Scenario </a:t>
            </a:r>
            <a:r>
              <a:rPr kumimoji="1" lang="en-US" altLang="ja-JP" sz="3200" b="1" dirty="0"/>
              <a:t>and </a:t>
            </a:r>
            <a:r>
              <a:rPr kumimoji="1" lang="ja-JP" altLang="en-US" sz="3200" b="1" dirty="0"/>
              <a:t>Data Summary</a:t>
            </a:r>
          </a:p>
        </p:txBody>
      </p:sp>
    </p:spTree>
    <p:extLst>
      <p:ext uri="{BB962C8B-B14F-4D97-AF65-F5344CB8AC3E}">
        <p14:creationId xmlns:p14="http://schemas.microsoft.com/office/powerpoint/2010/main" val="2558128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/Metric/entity/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Under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entity, the </a:t>
            </a:r>
            <a:r>
              <a:rPr lang="ja-JP" altLang="en-US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instance </a:t>
            </a: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ID on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page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4 is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used as the folder name, and each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entity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is classified by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entity.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Metrics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hour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per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x 48 (2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days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 with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json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There is information on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7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sample interval should be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second increments.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04630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Contents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Id: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 name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Label: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Label name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Timestamp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Timestamp of the data point formatted in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Unix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timestamp format.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Values: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points of the metric corresponding to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Timestamps, where Timestamps[x]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is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Values[x]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StatusCode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Status of data returned.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Complete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indicates that all data points within the requested time range have been returned.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594711" lvl="3" indent="0">
              <a:buClr>
                <a:srgbClr val="1E32A5"/>
              </a:buClr>
              <a:buNone/>
              <a:defRPr/>
            </a:pP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515E1AD-1E84-B430-E3E4-E6690C458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762912"/>
              </p:ext>
            </p:extLst>
          </p:nvPr>
        </p:nvGraphicFramePr>
        <p:xfrm>
          <a:off x="5502442" y="3599749"/>
          <a:ext cx="6521115" cy="227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5577">
                  <a:extLst>
                    <a:ext uri="{9D8B030D-6E8A-4147-A177-3AD203B41FA5}">
                      <a16:colId xmlns:a16="http://schemas.microsoft.com/office/drawing/2014/main" val="2013918402"/>
                    </a:ext>
                  </a:extLst>
                </a:gridCol>
                <a:gridCol w="3095538">
                  <a:extLst>
                    <a:ext uri="{9D8B030D-6E8A-4147-A177-3AD203B41FA5}">
                      <a16:colId xmlns:a16="http://schemas.microsoft.com/office/drawing/2014/main" val="2537932828"/>
                    </a:ext>
                  </a:extLst>
                </a:gridCol>
              </a:tblGrid>
              <a:tr h="193403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file-name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19032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cpu_usage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err="1"/>
                        <a:t>cpu </a:t>
                      </a:r>
                      <a:r>
                        <a:rPr kumimoji="1" lang="ja-JP" altLang="en-US" sz="1000" dirty="0"/>
                        <a:t>utilization. Unit</a:t>
                      </a:r>
                      <a:r>
                        <a:rPr kumimoji="1" lang="en-US" altLang="ja-JP" sz="1000" dirty="0"/>
                        <a:t>: </a:t>
                      </a:r>
                      <a:r>
                        <a:rPr kumimoji="1" lang="ja-JP" altLang="en-US" sz="1000" dirty="0"/>
                        <a:t>percent</a:t>
                      </a:r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57065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memory_used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Memory utilization. Unit</a:t>
                      </a:r>
                      <a:r>
                        <a:rPr kumimoji="1" lang="en-US" altLang="ja-JP" sz="1000" dirty="0"/>
                        <a:t>: </a:t>
                      </a:r>
                      <a:r>
                        <a:rPr kumimoji="1" lang="ja-JP" altLang="en-US" sz="1000" dirty="0"/>
                        <a:t>percent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445158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disk_used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disk space. Unit</a:t>
                      </a:r>
                      <a:r>
                        <a:rPr kumimoji="1" lang="en-US" altLang="ja-JP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bytes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98633"/>
                  </a:ext>
                </a:extLst>
              </a:tr>
              <a:tr h="2376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diskio_reads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Number of disk read operations. Unit</a:t>
                      </a:r>
                      <a:r>
                        <a:rPr kumimoji="1" lang="en-US" altLang="ja-JP" sz="1000" dirty="0"/>
                        <a:t>: </a:t>
                      </a:r>
                      <a:r>
                        <a:rPr kumimoji="1" lang="ja-JP" altLang="en-US" sz="1000" dirty="0"/>
                        <a:t>counts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551655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diskio_writes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Number of disk write operations. Unit</a:t>
                      </a:r>
                      <a:r>
                        <a:rPr kumimoji="1" lang="en-US" altLang="ja-JP" sz="1000" dirty="0"/>
                        <a:t>: </a:t>
                      </a:r>
                      <a:r>
                        <a:rPr kumimoji="1" lang="ja-JP" altLang="en-US" sz="1000" dirty="0"/>
                        <a:t>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42401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netstat_established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Number of established </a:t>
                      </a:r>
                      <a:r>
                        <a:rPr kumimoji="1" lang="en-US" altLang="ja-JP" sz="1000" dirty="0"/>
                        <a:t>TCP </a:t>
                      </a:r>
                      <a:r>
                        <a:rPr kumimoji="1" lang="ja-JP" altLang="en-US" sz="1000" dirty="0"/>
                        <a:t>connections. Unit</a:t>
                      </a:r>
                      <a:r>
                        <a:rPr kumimoji="1" lang="en-US" altLang="ja-JP" sz="1000" dirty="0"/>
                        <a:t>: </a:t>
                      </a:r>
                      <a:r>
                        <a:rPr kumimoji="1" lang="ja-JP" altLang="en-US" sz="1000" dirty="0"/>
                        <a:t>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18436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swap_used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Percentage of swap space currently in use. Unit</a:t>
                      </a:r>
                      <a:r>
                        <a:rPr kumimoji="1" lang="en-US" altLang="ja-JP" sz="1000" dirty="0"/>
                        <a:t>: </a:t>
                      </a:r>
                      <a:r>
                        <a:rPr kumimoji="1" lang="ja-JP" altLang="en-US" sz="1000" dirty="0"/>
                        <a:t>percent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777673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8728A6-7972-F3BA-F745-2FE15ADE69C7}"/>
              </a:ext>
            </a:extLst>
          </p:cNvPr>
          <p:cNvSpPr txBox="1"/>
          <p:nvPr/>
        </p:nvSpPr>
        <p:spPr>
          <a:xfrm>
            <a:off x="5501341" y="3356731"/>
            <a:ext cx="26377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Table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Types of Metrics</a:t>
            </a:r>
            <a:endParaRPr kumimoji="1" lang="ja-JP" altLang="en-US" sz="105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C4FD8E-14E9-B740-A2E8-C2BAF66A6E3F}"/>
              </a:ext>
            </a:extLst>
          </p:cNvPr>
          <p:cNvSpPr txBox="1"/>
          <p:nvPr/>
        </p:nvSpPr>
        <p:spPr>
          <a:xfrm>
            <a:off x="635995" y="3658672"/>
            <a:ext cx="4299285" cy="19389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US" altLang="ja-JP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"</a:t>
            </a:r>
            <a:r>
              <a:rPr lang="en-US" altLang="ja-JP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MetricDataResults</a:t>
            </a:r>
            <a:r>
              <a:rPr lang="en-US" altLang="ja-JP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[</a:t>
            </a:r>
          </a:p>
          <a:p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{</a:t>
            </a:r>
          </a:p>
          <a:p>
            <a:r>
              <a:rPr lang="en-US" altLang="ja-JP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      "Id"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"xxx"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,.</a:t>
            </a:r>
          </a:p>
          <a:p>
            <a:r>
              <a:rPr lang="en-US" altLang="ja-JP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      "Label"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"xxx"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ja-JP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"xxx".</a:t>
            </a:r>
          </a:p>
          <a:p>
            <a:r>
              <a:rPr lang="en-US" altLang="ja-JP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      "Timestamps"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[</a:t>
            </a:r>
            <a:r>
              <a:rPr lang="en-US" altLang="ja-JP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"2024-01-25T03:09:59+00:00"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...],...</a:t>
            </a:r>
          </a:p>
          <a:p>
            <a:r>
              <a:rPr lang="en-US" altLang="ja-JP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      "Values"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[</a:t>
            </a:r>
            <a:r>
              <a:rPr lang="en-US" altLang="ja-JP" sz="1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1.005025125602533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...],.</a:t>
            </a:r>
          </a:p>
          <a:p>
            <a:r>
              <a:rPr lang="en-US" altLang="ja-JP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      "</a:t>
            </a:r>
            <a:r>
              <a:rPr lang="en-US" altLang="ja-JP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StatusCode</a:t>
            </a:r>
            <a:r>
              <a:rPr lang="en-US" altLang="ja-JP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"Complete"</a:t>
            </a:r>
            <a:endParaRPr lang="en-US" altLang="ja-JP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}, }</a:t>
            </a:r>
          </a:p>
          <a:p>
            <a:r>
              <a:rPr lang="en-US" altLang="ja-JP" sz="1000" dirty="0">
                <a:solidFill>
                  <a:srgbClr val="CCCCCC"/>
                </a:solidFill>
                <a:latin typeface="Consolas" panose="020B0609020204030204" pitchFamily="49" charset="0"/>
              </a:rPr>
              <a:t>        {...</a:t>
            </a:r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altLang="ja-JP" sz="1000" dirty="0">
                <a:solidFill>
                  <a:srgbClr val="CCCCCC"/>
                </a:solidFill>
                <a:latin typeface="Consolas" panose="020B0609020204030204" pitchFamily="49" charset="0"/>
              </a:rPr>
              <a:t>    ]</a:t>
            </a:r>
          </a:p>
          <a:p>
            <a:r>
              <a:rPr lang="en-US" altLang="ja-JP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9FDF5D6-96C3-EA2A-48DD-F85EB879E6D4}"/>
              </a:ext>
            </a:extLst>
          </p:cNvPr>
          <p:cNvSpPr txBox="1"/>
          <p:nvPr/>
        </p:nvSpPr>
        <p:spPr>
          <a:xfrm>
            <a:off x="635995" y="3404756"/>
            <a:ext cx="26377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Figure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of </a:t>
            </a:r>
            <a:r>
              <a:rPr kumimoji="1" lang="en-US" altLang="ja-JP" sz="105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json </a:t>
            </a:r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302005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/Log/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Logs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of all entities are stored in text format: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first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time,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second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details.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Type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/messages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Log of </a:t>
            </a:r>
            <a:r>
              <a:rPr lang="ja-JP" altLang="en-US" sz="1050" b="1" dirty="0">
                <a:solidFill>
                  <a:srgbClr val="C00000"/>
                </a:solidFill>
                <a:latin typeface="游ゴシック"/>
                <a:ea typeface="游ゴシック"/>
              </a:rPr>
              <a:t>all entities.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General messages about the system are stored.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/api_debug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Debug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 of the </a:t>
            </a:r>
            <a:r>
              <a:rPr lang="en-US" altLang="ja-JP" sz="1050" b="1" dirty="0">
                <a:solidFill>
                  <a:srgbClr val="C00000"/>
                </a:solidFill>
                <a:latin typeface="游ゴシック"/>
                <a:ea typeface="游ゴシック"/>
              </a:rPr>
              <a:t>AP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layer, which contains messages when the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API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is executed.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/mysql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mysql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of </a:t>
            </a:r>
            <a:r>
              <a:rPr lang="en-US" altLang="ja-JP" sz="1050" b="1" dirty="0">
                <a:solidFill>
                  <a:srgbClr val="C00000"/>
                </a:solidFill>
                <a:latin typeface="游ゴシック"/>
                <a:ea typeface="游ゴシック"/>
              </a:rPr>
              <a:t>DB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layer, including connection logs to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mysql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which user connected from which host, and what queries were executed.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50614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04B876A2-D2D1-9487-56AD-454977E95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Item </a:t>
            </a:r>
            <a:r>
              <a:rPr lang="en-US" altLang="ja-JP" sz="2400" b="1" dirty="0"/>
              <a:t>#8</a:t>
            </a:r>
            <a:r>
              <a:rPr kumimoji="1" lang="en-US" altLang="ja-JP" sz="2400" b="1" dirty="0"/>
              <a:t>: </a:t>
            </a:r>
            <a:r>
              <a:rPr kumimoji="1" lang="ja-JP" altLang="en-US" sz="2400" b="1"/>
              <a:t>Silent failure </a:t>
            </a:r>
            <a:r>
              <a:rPr kumimoji="1" lang="ja-JP" altLang="en-US" sz="2400" b="1" dirty="0"/>
              <a:t>scenario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A5726A4-7E56-50C5-A58E-99F1C72335F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97921" indent="-285750">
              <a:buClr>
                <a:srgbClr val="1E32A5"/>
              </a:buClr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Event: Service latency increases.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Cause: An application on the server froze and occupied the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CPU. For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example, if there were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4 CPUs,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even if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one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of them was occupied, the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CPU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usage of the server being monitored was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25%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, so it was not noticed.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00C20B28-59B1-F0E4-B649-B1BE8661A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575" y="2514789"/>
            <a:ext cx="8894835" cy="3846909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C236B84-E8AB-9CA1-EC42-5FE31FCDDE43}"/>
              </a:ext>
            </a:extLst>
          </p:cNvPr>
          <p:cNvSpPr txBox="1"/>
          <p:nvPr/>
        </p:nvSpPr>
        <p:spPr>
          <a:xfrm>
            <a:off x="5108556" y="2514789"/>
            <a:ext cx="9239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1200" dirty="0"/>
              <a:t>Slow response?</a:t>
            </a:r>
            <a:endParaRPr kumimoji="1" lang="ja-JP" altLang="en-US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B790A7C-E305-0695-4490-35E5F81B2F04}"/>
              </a:ext>
            </a:extLst>
          </p:cNvPr>
          <p:cNvSpPr txBox="1"/>
          <p:nvPr/>
        </p:nvSpPr>
        <p:spPr>
          <a:xfrm>
            <a:off x="8429606" y="2537271"/>
            <a:ext cx="9239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1200" dirty="0"/>
              <a:t>Server</a:t>
            </a:r>
            <a:endParaRPr kumimoji="1" lang="ja-JP" altLang="en-US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9BD80AE-CD29-9002-0DAE-C70A9E27CA42}"/>
              </a:ext>
            </a:extLst>
          </p:cNvPr>
          <p:cNvSpPr txBox="1"/>
          <p:nvPr/>
        </p:nvSpPr>
        <p:spPr>
          <a:xfrm>
            <a:off x="8429606" y="2866686"/>
            <a:ext cx="13874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1200" dirty="0"/>
              <a:t>Application</a:t>
            </a:r>
            <a:endParaRPr kumimoji="1" lang="ja-JP" altLang="en-US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5469CE-AF7F-F332-EDF3-4DCFAA6372D7}"/>
              </a:ext>
            </a:extLst>
          </p:cNvPr>
          <p:cNvSpPr txBox="1"/>
          <p:nvPr/>
        </p:nvSpPr>
        <p:spPr>
          <a:xfrm>
            <a:off x="5019656" y="5439221"/>
            <a:ext cx="12350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1200" dirty="0"/>
              <a:t>Web servers</a:t>
            </a:r>
            <a:endParaRPr kumimoji="1" lang="ja-JP" altLang="en-US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3B643CD-9268-AC09-737E-90335EA85163}"/>
              </a:ext>
            </a:extLst>
          </p:cNvPr>
          <p:cNvSpPr txBox="1"/>
          <p:nvPr/>
        </p:nvSpPr>
        <p:spPr>
          <a:xfrm>
            <a:off x="6981806" y="5439221"/>
            <a:ext cx="12350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1200" dirty="0"/>
              <a:t>AP servers</a:t>
            </a:r>
            <a:endParaRPr kumimoji="1" lang="ja-JP" altLang="en-US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4648E57-169F-06B9-29B1-56F818600A7B}"/>
              </a:ext>
            </a:extLst>
          </p:cNvPr>
          <p:cNvSpPr txBox="1"/>
          <p:nvPr/>
        </p:nvSpPr>
        <p:spPr>
          <a:xfrm>
            <a:off x="9353550" y="5439221"/>
            <a:ext cx="12350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1200" dirty="0"/>
              <a:t>DB servers</a:t>
            </a:r>
            <a:endParaRPr kumimoji="1" lang="ja-JP" altLang="en-US" sz="1200" dirty="0"/>
          </a:p>
        </p:txBody>
      </p:sp>
      <p:sp>
        <p:nvSpPr>
          <p:cNvPr id="15" name="吹き出し: 四角形 14">
            <a:extLst>
              <a:ext uri="{FF2B5EF4-FFF2-40B4-BE49-F238E27FC236}">
                <a16:creationId xmlns:a16="http://schemas.microsoft.com/office/drawing/2014/main" id="{853D3F7C-93B0-299C-D324-D68064D3DEC3}"/>
              </a:ext>
            </a:extLst>
          </p:cNvPr>
          <p:cNvSpPr/>
          <p:nvPr/>
        </p:nvSpPr>
        <p:spPr bwMode="auto">
          <a:xfrm>
            <a:off x="1417575" y="4419600"/>
            <a:ext cx="2195575" cy="1942098"/>
          </a:xfrm>
          <a:prstGeom prst="wedgeRectCallout">
            <a:avLst>
              <a:gd name="adj1" fmla="val 69810"/>
              <a:gd name="adj2" fmla="val -30612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900" dirty="0">
                <a:solidFill>
                  <a:schemeClr val="accent6"/>
                </a:solidFill>
                <a:latin typeface="+mj-ea"/>
                <a:ea typeface="+mj-ea"/>
              </a:rPr>
              <a:t>1. An application freezes and occupies one CPU.</a:t>
            </a:r>
          </a:p>
          <a:p>
            <a:r>
              <a:rPr kumimoji="1" lang="en-US" altLang="ja-JP" sz="900" dirty="0">
                <a:solidFill>
                  <a:schemeClr val="accent6"/>
                </a:solidFill>
                <a:latin typeface="+mj-ea"/>
                <a:ea typeface="+mj-ea"/>
              </a:rPr>
              <a:t>2. Response to requests to this server becomes slow.</a:t>
            </a:r>
          </a:p>
          <a:p>
            <a:r>
              <a:rPr kumimoji="1" lang="en-US" altLang="ja-JP" sz="900" dirty="0">
                <a:solidFill>
                  <a:schemeClr val="accent6"/>
                </a:solidFill>
                <a:latin typeface="+mj-ea"/>
                <a:ea typeface="+mj-ea"/>
              </a:rPr>
              <a:t>3. The server has 4 CPUs and one of them is occupied by the failure. It is only about 25% of the total CPU capacity, so no alert is generated.</a:t>
            </a:r>
          </a:p>
          <a:p>
            <a:r>
              <a:rPr kumimoji="1" lang="en-US" altLang="ja-JP" sz="900" dirty="0">
                <a:solidFill>
                  <a:schemeClr val="accent6"/>
                </a:solidFill>
                <a:latin typeface="+mj-ea"/>
                <a:ea typeface="+mj-ea"/>
              </a:rPr>
              <a:t>4. Since there are many system components and no alerts are generated, it is difficult to manually investigate.</a:t>
            </a:r>
          </a:p>
        </p:txBody>
      </p:sp>
    </p:spTree>
    <p:extLst>
      <p:ext uri="{BB962C8B-B14F-4D97-AF65-F5344CB8AC3E}">
        <p14:creationId xmlns:p14="http://schemas.microsoft.com/office/powerpoint/2010/main" val="617986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Diagram</a:t>
            </a:r>
            <a:endParaRPr kumimoji="1" lang="ja-JP" altLang="en-US" sz="24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3D93203-14BC-006E-29B3-3121752F9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03" y="1024844"/>
            <a:ext cx="10932695" cy="5398862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4E6BCCC-5941-4CB9-D1B8-C0FCB678D6FB}"/>
              </a:ext>
            </a:extLst>
          </p:cNvPr>
          <p:cNvSpPr txBox="1"/>
          <p:nvPr/>
        </p:nvSpPr>
        <p:spPr>
          <a:xfrm>
            <a:off x="10998200" y="1092200"/>
            <a:ext cx="10086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/>
              <a:t>Node (EC2)</a:t>
            </a:r>
            <a:endParaRPr kumimoji="1" lang="ja-JP" altLang="en-US" sz="12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99221-2480-8586-AF39-317D7530DB29}"/>
              </a:ext>
            </a:extLst>
          </p:cNvPr>
          <p:cNvSpPr txBox="1"/>
          <p:nvPr/>
        </p:nvSpPr>
        <p:spPr>
          <a:xfrm>
            <a:off x="11242657" y="2717800"/>
            <a:ext cx="51969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/>
              <a:t>User</a:t>
            </a:r>
            <a:endParaRPr kumimoji="1" lang="ja-JP" altLang="en-US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31D5582-C1D1-CCEF-7E64-11275C74331F}"/>
              </a:ext>
            </a:extLst>
          </p:cNvPr>
          <p:cNvSpPr txBox="1"/>
          <p:nvPr/>
        </p:nvSpPr>
        <p:spPr>
          <a:xfrm>
            <a:off x="9985356" y="2763966"/>
            <a:ext cx="9239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1200" dirty="0"/>
              <a:t>Slow response?</a:t>
            </a:r>
            <a:endParaRPr kumimoji="1" lang="ja-JP" altLang="en-US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AAFD0A6-6FF1-8B17-C3B8-A5978D2C80F8}"/>
              </a:ext>
            </a:extLst>
          </p:cNvPr>
          <p:cNvSpPr txBox="1"/>
          <p:nvPr/>
        </p:nvSpPr>
        <p:spPr>
          <a:xfrm>
            <a:off x="9655659" y="1917192"/>
            <a:ext cx="184684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1200" dirty="0"/>
              <a:t>Request from a user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405145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Configuration</a:t>
            </a:r>
            <a:endParaRPr kumimoji="1" lang="ja-JP" altLang="en-US" sz="2400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39EB22E-8B35-637C-378C-A1CBB38974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711201"/>
              </p:ext>
            </p:extLst>
          </p:nvPr>
        </p:nvGraphicFramePr>
        <p:xfrm>
          <a:off x="834189" y="1580149"/>
          <a:ext cx="9775657" cy="4585043"/>
        </p:xfrm>
        <a:graphic>
          <a:graphicData uri="http://schemas.openxmlformats.org/drawingml/2006/table">
            <a:tbl>
              <a:tblPr/>
              <a:tblGrid>
                <a:gridCol w="2062932">
                  <a:extLst>
                    <a:ext uri="{9D8B030D-6E8A-4147-A177-3AD203B41FA5}">
                      <a16:colId xmlns:a16="http://schemas.microsoft.com/office/drawing/2014/main" val="317487317"/>
                    </a:ext>
                  </a:extLst>
                </a:gridCol>
                <a:gridCol w="2109463">
                  <a:extLst>
                    <a:ext uri="{9D8B030D-6E8A-4147-A177-3AD203B41FA5}">
                      <a16:colId xmlns:a16="http://schemas.microsoft.com/office/drawing/2014/main" val="893484547"/>
                    </a:ext>
                  </a:extLst>
                </a:gridCol>
                <a:gridCol w="4265460">
                  <a:extLst>
                    <a:ext uri="{9D8B030D-6E8A-4147-A177-3AD203B41FA5}">
                      <a16:colId xmlns:a16="http://schemas.microsoft.com/office/drawing/2014/main" val="2624799579"/>
                    </a:ext>
                  </a:extLst>
                </a:gridCol>
                <a:gridCol w="1337802">
                  <a:extLst>
                    <a:ext uri="{9D8B030D-6E8A-4147-A177-3AD203B41FA5}">
                      <a16:colId xmlns:a16="http://schemas.microsoft.com/office/drawing/2014/main" val="1584538889"/>
                    </a:ext>
                  </a:extLst>
                </a:gridCol>
              </a:tblGrid>
              <a:tr h="3071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instance </a:t>
                      </a:r>
                      <a:r>
                        <a:rPr lang="en-US" altLang="ja-JP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ID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Domain Name System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 </a:t>
                      </a:r>
                      <a:r>
                        <a:rPr lang="ja-JP" alt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address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105990"/>
                  </a:ext>
                </a:extLst>
              </a:tr>
              <a:tr h="29580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Web 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layer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React)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i-02f00924ea3138dcd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ip-10-1-100-128.ap-northeast-1.compute.internal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10.1.100.128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637026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i-0b90f7743e0a2fb26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ip-10-1-12-176.ap-northeast-1.compute.internal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10.1.12.176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180209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i-03e386f9757915c39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ip-10-1-12-70.ap-northeast-1.compute.internal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10.1.12.70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586365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i-0728626c32afef7b6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ip-10-1-13-162.ap-northeast-1.compute.internal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10.1.13.162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9206350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i-00406c791cac0970f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ip-10-1-13-87.ap-northeast-1.compute.internal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10.1.13.87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412606"/>
                  </a:ext>
                </a:extLst>
              </a:tr>
              <a:tr h="28443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AP 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layer 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nodejs, express)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i-078923fb30cac1ede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ip-10-1-100-109.ap-northeast-1.compute.internal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10.1.100.109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1670737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i-0706030196da936fe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ip-10-1-12-186.ap-northeast-1.compute.internal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10.1.12.186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493246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i-0d8a47a12fbcfdeb0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ip-10-1-12-146.ap-northeast-1.compute.internal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10.1.12.146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001893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i-04a5da0032591b1f6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ip-10-1-13-66.ap-northeast-1.compute.internal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10.1.13.66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239346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i-0353f28fecdaceba1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ip-10-1-13-124.ap-northeast-1.compute.internal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10.1.13.124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239324"/>
                  </a:ext>
                </a:extLst>
              </a:tr>
              <a:tr h="28443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DB 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layer 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mysql)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i-0537f73edc6fdf23f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ip-10-1-100-239.ap-northeast-1.compute.internal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10.1.100.239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76423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i-0d3e91c99eda5ad55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ip-10-1-12-179.ap-northeast-1.compute.internal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10.1.12.179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659729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i-09635558c8a3f2e2f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ip-10-1-12-155.ap-northeast-1.compute.internal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10.1.12.155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802589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i-08daf583db41a60c0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ip-10-1-13-238.ap-northeast-1.compute.internal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10.1.13.238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82947"/>
                  </a:ext>
                </a:extLst>
              </a:tr>
              <a:tr h="2844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i-07e793cdbf9799d40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ip-10-1-13-174.ap-northeast-1.compute.internal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10.1.13.174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551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7192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Details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7067713" cy="4855411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Environmental Information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Usage environment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 EC2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Web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services in a 3-tier web structure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Entities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Web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layer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5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units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layer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5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units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DB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layer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5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units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Failure Target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EC2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Instance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ip-10-1-100-109.ap-northeast-1.compute.internal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 Location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API (/api/cpu_stress/) has an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infinite loop bug that occupies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one of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four cpu's.</a:t>
            </a:r>
            <a:endParaRPr lang="en-US" altLang="ja-JP" sz="1200" b="1" dirty="0">
              <a:solidFill>
                <a:schemeClr val="tx1"/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of potential bug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2024/01/24 03:10Z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91DF253-C828-15B1-E9A4-9009ED414AA9}"/>
              </a:ext>
            </a:extLst>
          </p:cNvPr>
          <p:cNvSpPr txBox="1"/>
          <p:nvPr/>
        </p:nvSpPr>
        <p:spPr>
          <a:xfrm>
            <a:off x="6704600" y="119046"/>
            <a:ext cx="54874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*Because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EKS is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fully managed, there is no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Master Node (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managed by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AWS)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ja-JP" altLang="en-US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4" name="コンテンツ プレースホルダー 4">
            <a:extLst>
              <a:ext uri="{FF2B5EF4-FFF2-40B4-BE49-F238E27FC236}">
                <a16:creationId xmlns:a16="http://schemas.microsoft.com/office/drawing/2014/main" id="{2BD12254-E1A0-B155-1550-C05C67573F78}"/>
              </a:ext>
            </a:extLst>
          </p:cNvPr>
          <p:cNvSpPr txBox="1">
            <a:spLocks/>
          </p:cNvSpPr>
          <p:nvPr/>
        </p:nvSpPr>
        <p:spPr>
          <a:xfrm>
            <a:off x="6096000" y="1316791"/>
            <a:ext cx="5832471" cy="2396956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Web </a:t>
            </a:r>
            <a:r>
              <a:rPr lang="ja-JP" altLang="en-US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service latency</a:t>
            </a:r>
            <a:endParaRPr lang="en-US" altLang="ja-JP" sz="1200" b="1" dirty="0">
              <a:solidFill>
                <a:srgbClr val="C00000"/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Failure time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when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begins to be affected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2024-01-24 03:10:51Z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when the response time was once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large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 60s.)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for people to notice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failure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assumed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2024-01-25 03:10Z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5269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Creation/Procedures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Measurement period: 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2024/01/23 03:10Z ~ 2024/01/25 03:10Z (48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hours 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00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minutes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API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bug occurrence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2024/01/24 03:10Z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Affected instance: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ip-10-1-100-109.ap-northeast-1.compute.internal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cause: A latent bug in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API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develops, increasing the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load on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one of the four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 some time, affecting the response time of the service.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KPI(SLI): Web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server latency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Specific difficulty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The 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load increases but only occupies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one of the four 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cores, so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only about 25% of the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total load at best, and is not caught by the monitoring settings. However,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API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processing is running in a multi-process manner, which affects the processing.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112171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112171" indent="0">
              <a:buClr>
                <a:srgbClr val="1E32A5"/>
              </a:buClr>
              <a:buNone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creation procedure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Periodically send external user requests to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Web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service.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After one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day, the API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for the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potential bug assumption is thrown to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one AP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server, 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one of the four CPUs is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occupied by the process.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Latency using that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server will increase.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 (SLI)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will use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JMeter.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EC2 metrics (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usage, memory usage, etc.)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Metrics.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EC2 logs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Logs.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From the data in 4~6, etc., identify the root cause related to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 (CPU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rise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ip-10-1-100-109.ap-northeast-1.compute.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internal or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API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392011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093A612-168B-9800-7BA6-3CDE68E18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652" y="1545833"/>
            <a:ext cx="7362425" cy="410528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Creation/Procedures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283621" indent="-1714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Information that could be used to identify the cause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94CA8921-8E1C-276B-61EA-43E5868AB772}"/>
              </a:ext>
            </a:extLst>
          </p:cNvPr>
          <p:cNvSpPr/>
          <p:nvPr/>
        </p:nvSpPr>
        <p:spPr bwMode="auto">
          <a:xfrm>
            <a:off x="327688" y="5340163"/>
            <a:ext cx="6626565" cy="1061646"/>
          </a:xfrm>
          <a:prstGeom prst="wedgeRectCallout">
            <a:avLst>
              <a:gd name="adj1" fmla="val 21362"/>
              <a:gd name="adj2" fmla="val -100072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/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increase. However, overall, it is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 25%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at the highest.</a:t>
            </a:r>
            <a:endParaRPr lang="en-US" altLang="ja-JP" sz="900" b="1" u="sng" dirty="0">
              <a:solidFill>
                <a:schemeClr val="tx1"/>
              </a:solidFill>
              <a:latin typeface="游ゴシック"/>
              <a:ea typeface="游ゴシック"/>
            </a:endParaRPr>
          </a:p>
        </p:txBody>
      </p:sp>
      <p:sp>
        <p:nvSpPr>
          <p:cNvPr id="9" name="吹き出し: 四角形 8">
            <a:extLst>
              <a:ext uri="{FF2B5EF4-FFF2-40B4-BE49-F238E27FC236}">
                <a16:creationId xmlns:a16="http://schemas.microsoft.com/office/drawing/2014/main" id="{DD0E8D64-02D2-7239-584B-72DE56801544}"/>
              </a:ext>
            </a:extLst>
          </p:cNvPr>
          <p:cNvSpPr/>
          <p:nvPr/>
        </p:nvSpPr>
        <p:spPr bwMode="auto">
          <a:xfrm>
            <a:off x="4116370" y="1483327"/>
            <a:ext cx="6808303" cy="1061646"/>
          </a:xfrm>
          <a:prstGeom prst="wedgeRectCallout">
            <a:avLst>
              <a:gd name="adj1" fmla="val -61629"/>
              <a:gd name="adj2" fmla="val 5281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/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Increased latency 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&amp; </a:t>
            </a:r>
            <a:r>
              <a:rPr lang="en-US" altLang="ja-JP" sz="900" b="1" u="sng" dirty="0" err="1">
                <a:solidFill>
                  <a:schemeClr val="tx1"/>
                </a:solidFill>
                <a:latin typeface="游ゴシック"/>
                <a:ea typeface="游ゴシック"/>
              </a:rPr>
              <a:t>TimeOut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when failure occurs</a:t>
            </a:r>
            <a:endParaRPr lang="en-US" altLang="ja-JP" sz="900" b="1" u="sng" dirty="0">
              <a:solidFill>
                <a:schemeClr val="tx1"/>
              </a:solidFill>
              <a:latin typeface="游ゴシック"/>
              <a:ea typeface="游ゴシック"/>
            </a:endParaRPr>
          </a:p>
          <a:p>
            <a:pPr fontAlgn="base"/>
            <a:endParaRPr kumimoji="1" lang="ja-JP" altLang="en-US" sz="900" u="sng" dirty="0">
              <a:solidFill>
                <a:schemeClr val="tx1"/>
              </a:solidFill>
            </a:endParaRPr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70275514-D9FF-06CE-2DD6-DFDB8AEA7352}"/>
              </a:ext>
            </a:extLst>
          </p:cNvPr>
          <p:cNvSpPr/>
          <p:nvPr/>
        </p:nvSpPr>
        <p:spPr bwMode="auto">
          <a:xfrm>
            <a:off x="5903347" y="4655789"/>
            <a:ext cx="5394237" cy="554747"/>
          </a:xfrm>
          <a:prstGeom prst="wedgeRectCallout">
            <a:avLst>
              <a:gd name="adj1" fmla="val -41933"/>
              <a:gd name="adj2" fmla="val -11470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/>
            <a:r>
              <a:rPr kumimoji="1" lang="en-US" altLang="ja-JP" sz="900" u="sng" dirty="0">
                <a:solidFill>
                  <a:schemeClr val="tx1"/>
                </a:solidFill>
              </a:rPr>
              <a:t>API </a:t>
            </a:r>
            <a:r>
              <a:rPr kumimoji="1" lang="ja-JP" altLang="en-US" sz="900" u="sng" dirty="0">
                <a:solidFill>
                  <a:schemeClr val="tx1"/>
                </a:solidFill>
              </a:rPr>
              <a:t>Log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DB2E19-C127-1B72-4AD9-7E459BF168DF}"/>
              </a:ext>
            </a:extLst>
          </p:cNvPr>
          <p:cNvSpPr txBox="1"/>
          <p:nvPr/>
        </p:nvSpPr>
        <p:spPr>
          <a:xfrm>
            <a:off x="4186991" y="1794818"/>
            <a:ext cx="6481010" cy="57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kumimoji="1" lang="it-IT" altLang="ja-JP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1706065851560,60004,scenario8_app_request,</a:t>
            </a:r>
            <a:r>
              <a:rPr kumimoji="1" lang="it-IT" altLang="ja-JP" sz="1050" dirty="0">
                <a:solidFill>
                  <a:srgbClr val="FF0000"/>
                </a:solidFill>
              </a:rPr>
              <a:t>504</a:t>
            </a:r>
            <a:r>
              <a:rPr kumimoji="1" lang="it-IT" altLang="ja-JP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,Gateway Time-out,scenario8_app_1_48h 1-857218,text,false,,292,193,3,3,http://internal- web-load-balancer-1126774120.ap-northeast-1.elb.amazonaws.com/api/sample_message,</a:t>
            </a:r>
            <a:r>
              <a:rPr kumimoji="1" lang="it-IT" altLang="ja-JP" sz="1050" dirty="0">
                <a:solidFill>
                  <a:srgbClr val="FF0000"/>
                </a:solidFill>
              </a:rPr>
              <a:t>60004</a:t>
            </a:r>
            <a:r>
              <a:rPr kumimoji="1" lang="it-IT" altLang="ja-JP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,0,2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EA36000-8C1A-0769-2F18-6EF1D78031E5}"/>
              </a:ext>
            </a:extLst>
          </p:cNvPr>
          <p:cNvSpPr txBox="1"/>
          <p:nvPr/>
        </p:nvSpPr>
        <p:spPr>
          <a:xfrm>
            <a:off x="5966570" y="4891708"/>
            <a:ext cx="5267789" cy="2154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2024-01-24T03:10:51.865Z [2024-01-24T03:10:51.510] [DEBUG] debug - API: </a:t>
            </a:r>
            <a:r>
              <a:rPr kumimoji="1" lang="en-US" altLang="ja-JP" sz="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/cpu_stress 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Message: start</a:t>
            </a:r>
            <a:endParaRPr kumimoji="1" lang="ja-JP" altLang="en-U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5B238E9-A859-06D4-81CE-A1B0498A6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536" y="5584642"/>
            <a:ext cx="6424863" cy="6662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49E31B5-EABB-26E1-2351-AB351BE27737}"/>
              </a:ext>
            </a:extLst>
          </p:cNvPr>
          <p:cNvSpPr txBox="1"/>
          <p:nvPr/>
        </p:nvSpPr>
        <p:spPr>
          <a:xfrm>
            <a:off x="2305050" y="2889000"/>
            <a:ext cx="14975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Web servers</a:t>
            </a:r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EA30996-F59D-C54A-4C74-84AF34F4A5EF}"/>
              </a:ext>
            </a:extLst>
          </p:cNvPr>
          <p:cNvSpPr txBox="1"/>
          <p:nvPr/>
        </p:nvSpPr>
        <p:spPr>
          <a:xfrm>
            <a:off x="4756150" y="2789452"/>
            <a:ext cx="13211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AP servers</a:t>
            </a:r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5F086E6-7777-5684-A2C0-A1B41B114534}"/>
              </a:ext>
            </a:extLst>
          </p:cNvPr>
          <p:cNvSpPr txBox="1"/>
          <p:nvPr/>
        </p:nvSpPr>
        <p:spPr>
          <a:xfrm>
            <a:off x="7301070" y="2789452"/>
            <a:ext cx="13484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/>
            <a:r>
              <a:rPr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DB</a:t>
            </a:r>
            <a:r>
              <a:rPr kumimoji="1"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servers</a:t>
            </a:r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260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Stored Data Summary</a:t>
            </a:r>
          </a:p>
        </p:txBody>
      </p:sp>
    </p:spTree>
    <p:extLst>
      <p:ext uri="{BB962C8B-B14F-4D97-AF65-F5344CB8AC3E}">
        <p14:creationId xmlns:p14="http://schemas.microsoft.com/office/powerpoint/2010/main" val="1747044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/KPI/JMeter/result/*.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jtl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55557" lvl="1" indent="0">
              <a:buClr>
                <a:srgbClr val="1E32A5"/>
              </a:buClr>
              <a:buNone/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55557" lvl="1" indent="0">
              <a:buClr>
                <a:srgbClr val="1E32A5"/>
              </a:buClr>
              <a:buNone/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JMeter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Same as existing.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HTTP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status code is the data in the third column from the left (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200, 200,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504 in the figure below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 addition to the time of the failure that occurred this time, there were a few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502 Bad Gateway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errors, so the error rate seems to be difficult.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504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If we look at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Gateway Time-out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only, we may be able to identify it since it occurs only at the time of failure.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Latency is the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in the third column from the right (in the figure below,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200, 200,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503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600" b="1" u="sng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u="sng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55557" lvl="1" indent="0">
              <a:buClr>
                <a:srgbClr val="1E32A5"/>
              </a:buClr>
              <a:buNone/>
              <a:defRPr/>
            </a:pPr>
            <a:endParaRPr lang="en-US" altLang="ja-JP" sz="1600" b="1" u="sng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600" b="1" u="sng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Latency, error rate, utilization rate, etc. can be calculated from the above data and used as examples for multiple </a:t>
            </a:r>
            <a:r>
              <a:rPr lang="en-US" altLang="ja-JP" sz="1600" b="1" u="sng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KPIs.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B57168-3086-AF3B-4D2F-2FBEE608DDBA}"/>
              </a:ext>
            </a:extLst>
          </p:cNvPr>
          <p:cNvSpPr txBox="1"/>
          <p:nvPr/>
        </p:nvSpPr>
        <p:spPr>
          <a:xfrm>
            <a:off x="835110" y="4636809"/>
            <a:ext cx="11201267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kumimoji="1" lang="it-IT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1706065911519,34,scenario8_app_request,</a:t>
            </a:r>
            <a:r>
              <a:rPr kumimoji="1" lang="it-IT" altLang="ja-JP" sz="800" dirty="0">
                <a:solidFill>
                  <a:srgbClr val="FF0000"/>
                </a:solidFill>
              </a:rPr>
              <a:t>200</a:t>
            </a:r>
            <a:r>
              <a:rPr kumimoji="1" lang="it-IT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,OK,scenario8_app_1_48h 1-857816,text,true,,11748,193,3,3,http://internal-web-load- balancer-1126774120.ap-northeast-1.elb.amazonaws.com/api/sample_message,</a:t>
            </a:r>
            <a:r>
              <a:rPr kumimoji="1" lang="it-IT" altLang="ja-JP" sz="800" dirty="0">
                <a:solidFill>
                  <a:srgbClr val="FF0000"/>
                </a:solidFill>
              </a:rPr>
              <a:t>34</a:t>
            </a:r>
            <a:r>
              <a:rPr kumimoji="1" lang="it-IT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,0,3</a:t>
            </a:r>
          </a:p>
          <a:p>
            <a:pPr fontAlgn="base"/>
            <a:r>
              <a:rPr kumimoji="1" lang="it-IT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1706065911524,30,scenario8_app_request,</a:t>
            </a:r>
            <a:r>
              <a:rPr kumimoji="1" lang="it-IT" altLang="ja-JP" sz="800" dirty="0">
                <a:solidFill>
                  <a:srgbClr val="FF0000"/>
                </a:solidFill>
              </a:rPr>
              <a:t>200</a:t>
            </a:r>
            <a:r>
              <a:rPr kumimoji="1" lang="it-IT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,OK,scenario8_app_1_48h 1-857817,text,true,,19664,193,3,3,http://internal-web-load- balancer-1126774120.ap-northeast-1.elb.amazonaws.com/api/sample_message,</a:t>
            </a:r>
            <a:r>
              <a:rPr kumimoji="1" lang="it-IT" altLang="ja-JP" sz="800" dirty="0">
                <a:solidFill>
                  <a:srgbClr val="FF0000"/>
                </a:solidFill>
              </a:rPr>
              <a:t>29</a:t>
            </a:r>
            <a:r>
              <a:rPr kumimoji="1" lang="it-IT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,0,2</a:t>
            </a:r>
          </a:p>
          <a:p>
            <a:pPr fontAlgn="base"/>
            <a:r>
              <a:rPr kumimoji="1" lang="it-IT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1706065851560,60004,scenario8_app_request,</a:t>
            </a:r>
            <a:r>
              <a:rPr kumimoji="1" lang="it-IT" altLang="ja-JP" sz="800" dirty="0">
                <a:solidFill>
                  <a:srgbClr val="FF0000"/>
                </a:solidFill>
              </a:rPr>
              <a:t>504</a:t>
            </a:r>
            <a:r>
              <a:rPr kumimoji="1" lang="it-IT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,Gateway Time-out,scenario8_app_1_48h 1-857218,text,false,,292,193,3,3,http://internal- web-load-balancer-1126774120.ap-northeast-1.elb.amazonaws.com/api/sample_message,</a:t>
            </a:r>
            <a:r>
              <a:rPr kumimoji="1" lang="it-IT" altLang="ja-JP" sz="800" dirty="0">
                <a:solidFill>
                  <a:srgbClr val="FF0000"/>
                </a:solidFill>
              </a:rPr>
              <a:t>60004</a:t>
            </a:r>
            <a:r>
              <a:rPr kumimoji="1" lang="it-IT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...</a:t>
            </a:r>
            <a:endParaRPr kumimoji="1" lang="ja-JP" altLang="en-U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884C9BCC-2AC4-1C4E-3298-0F413F6F24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671350"/>
              </p:ext>
            </p:extLst>
          </p:nvPr>
        </p:nvGraphicFramePr>
        <p:xfrm>
          <a:off x="5579430" y="692150"/>
          <a:ext cx="6456947" cy="2731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698">
                  <a:extLst>
                    <a:ext uri="{9D8B030D-6E8A-4147-A177-3AD203B41FA5}">
                      <a16:colId xmlns:a16="http://schemas.microsoft.com/office/drawing/2014/main" val="2873548138"/>
                    </a:ext>
                  </a:extLst>
                </a:gridCol>
                <a:gridCol w="5554249">
                  <a:extLst>
                    <a:ext uri="{9D8B030D-6E8A-4147-A177-3AD203B41FA5}">
                      <a16:colId xmlns:a16="http://schemas.microsoft.com/office/drawing/2014/main" val="4156383420"/>
                    </a:ext>
                  </a:extLst>
                </a:gridCol>
              </a:tblGrid>
              <a:tr h="195053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column header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Description.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74494"/>
                  </a:ext>
                </a:extLst>
              </a:tr>
              <a:tr h="198303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tx1"/>
                          </a:solidFill>
                          <a:effectLst/>
                        </a:rPr>
                        <a:t>timeStamp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ja-JP" altLang="en-US" sz="900">
                          <a:solidFill>
                            <a:schemeClr val="tx1"/>
                          </a:solidFill>
                          <a:effectLst/>
                        </a:rPr>
                        <a:t>starting time</a:t>
                      </a: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val="3772928097"/>
                  </a:ext>
                </a:extLst>
              </a:tr>
              <a:tr h="198303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elapsed</a:t>
                      </a: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ja-JP" altLang="en-US" sz="900" dirty="0">
                          <a:solidFill>
                            <a:schemeClr val="tx1"/>
                          </a:solidFill>
                          <a:effectLst/>
                        </a:rPr>
                        <a:t>Elapsed time (</a:t>
                      </a:r>
                      <a:r>
                        <a:rPr lang="en-US" altLang="ja-JP" sz="900" dirty="0" err="1">
                          <a:solidFill>
                            <a:schemeClr val="tx1"/>
                          </a:solidFill>
                          <a:effectLst/>
                        </a:rPr>
                        <a:t>ms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effectLst/>
                        </a:rPr>
                        <a:t>) from sending the request to the end of the response</a:t>
                      </a: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val="1647054967"/>
                  </a:ext>
                </a:extLst>
              </a:tr>
              <a:tr h="267173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tx1"/>
                          </a:solidFill>
                          <a:effectLst/>
                        </a:rPr>
                        <a:t>responseCode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effectLst/>
                        </a:rPr>
                        <a:t>HTTP 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effectLst/>
                        </a:rPr>
                        <a:t>Response Code</a:t>
                      </a: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val="3608638155"/>
                  </a:ext>
                </a:extLst>
              </a:tr>
              <a:tr h="315335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tx1"/>
                          </a:solidFill>
                          <a:effectLst/>
                        </a:rPr>
                        <a:t>threadName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effectLst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JMeter 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effectLst/>
                        </a:rPr>
                        <a:t>thread name. If you don't use multiple thread groups, you can turn them off individually </a:t>
                      </a:r>
                      <a:r>
                        <a:rPr lang="en-US" altLang="ja-JP" sz="900" dirty="0">
                          <a:solidFill>
                            <a:schemeClr val="tx1"/>
                          </a:solidFill>
                          <a:effectLst/>
                        </a:rPr>
                        <a:t>in configure because they are 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effectLst/>
                        </a:rPr>
                        <a:t>not very useful.</a:t>
                      </a: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val="1017021508"/>
                  </a:ext>
                </a:extLst>
              </a:tr>
              <a:tr h="198303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success</a:t>
                      </a: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ja-JP" altLang="en-US" sz="900">
                          <a:solidFill>
                            <a:schemeClr val="tx1"/>
                          </a:solidFill>
                          <a:effectLst/>
                        </a:rPr>
                        <a:t>Whether results were returned for the request</a:t>
                      </a: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val="91046077"/>
                  </a:ext>
                </a:extLst>
              </a:tr>
              <a:tr h="198303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bytes</a:t>
                      </a: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ja-JP" altLang="en-US" sz="900">
                          <a:solidFill>
                            <a:schemeClr val="tx1"/>
                          </a:solidFill>
                          <a:effectLst/>
                        </a:rPr>
                        <a:t>bytes sent and received</a:t>
                      </a: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val="3915212216"/>
                  </a:ext>
                </a:extLst>
              </a:tr>
              <a:tr h="198303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grpThreads</a:t>
                      </a: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ja-JP" altLang="en-US" sz="900" dirty="0">
                          <a:solidFill>
                            <a:schemeClr val="tx1"/>
                          </a:solidFill>
                          <a:effectLst/>
                        </a:rPr>
                        <a:t>Number of active threads in that thread group</a:t>
                      </a: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val="839959329"/>
                  </a:ext>
                </a:extLst>
              </a:tr>
              <a:tr h="198303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allThreads</a:t>
                      </a: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ja-JP" altLang="en-US" sz="900" dirty="0">
                          <a:solidFill>
                            <a:schemeClr val="tx1"/>
                          </a:solidFill>
                          <a:effectLst/>
                        </a:rPr>
                        <a:t>Total number of active threads for all thread groups</a:t>
                      </a: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val="374711947"/>
                  </a:ext>
                </a:extLst>
              </a:tr>
              <a:tr h="198303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Latency</a:t>
                      </a: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ja-JP" altLang="en-US" sz="900" dirty="0">
                          <a:solidFill>
                            <a:schemeClr val="tx1"/>
                          </a:solidFill>
                          <a:effectLst/>
                        </a:rPr>
                        <a:t>Elapsed time from sending out the request until the first byte returns (</a:t>
                      </a:r>
                      <a:r>
                        <a:rPr lang="en-US" altLang="ja-JP" sz="900" dirty="0" err="1">
                          <a:solidFill>
                            <a:schemeClr val="tx1"/>
                          </a:solidFill>
                          <a:effectLst/>
                        </a:rPr>
                        <a:t>ms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val="507823494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A9768A9-C34A-D4BD-6D6E-5E2FA4435D8F}"/>
              </a:ext>
            </a:extLst>
          </p:cNvPr>
          <p:cNvSpPr txBox="1"/>
          <p:nvPr/>
        </p:nvSpPr>
        <p:spPr>
          <a:xfrm>
            <a:off x="5579430" y="438234"/>
            <a:ext cx="26377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Table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of </a:t>
            </a:r>
            <a:r>
              <a:rPr lang="en-US" altLang="ja-JP" sz="105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JMeter</a:t>
            </a:r>
            <a:endParaRPr kumimoji="1" lang="ja-JP" altLang="en-US" sz="105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5288"/>
      </p:ext>
    </p:extLst>
  </p:cSld>
  <p:clrMapOvr>
    <a:masterClrMapping/>
  </p:clrMapOvr>
</p:sld>
</file>

<file path=ppt/theme/theme1.xml><?xml version="1.0" encoding="utf-8"?>
<a:theme xmlns:a="http://schemas.openxmlformats.org/drawingml/2006/main" name="NEC_Theme_B_16_9_jp">
  <a:themeElements>
    <a:clrScheme name="NEC_Color_2021">
      <a:dk1>
        <a:srgbClr val="000000"/>
      </a:dk1>
      <a:lt1>
        <a:srgbClr val="FFFFFF"/>
      </a:lt1>
      <a:dk2>
        <a:srgbClr val="04127C"/>
      </a:dk2>
      <a:lt2>
        <a:srgbClr val="858585"/>
      </a:lt2>
      <a:accent1>
        <a:srgbClr val="1E32A5"/>
      </a:accent1>
      <a:accent2>
        <a:srgbClr val="286EBE"/>
      </a:accent2>
      <a:accent3>
        <a:srgbClr val="419B91"/>
      </a:accent3>
      <a:accent4>
        <a:srgbClr val="D2BE00"/>
      </a:accent4>
      <a:accent5>
        <a:srgbClr val="DC8C23"/>
      </a:accent5>
      <a:accent6>
        <a:srgbClr val="BE375A"/>
      </a:accent6>
      <a:hlink>
        <a:srgbClr val="4575FD"/>
      </a:hlink>
      <a:folHlink>
        <a:srgbClr val="9E5ECE"/>
      </a:folHlink>
    </a:clrScheme>
    <a:fontScheme name="NEC_Font_2021_jp">
      <a:majorFont>
        <a:latin typeface="游ゴシック"/>
        <a:ea typeface="游ゴシック"/>
        <a:cs typeface=""/>
      </a:majorFont>
      <a:minorFont>
        <a:latin typeface="游ゴシック"/>
        <a:ea typeface="游ゴシック"/>
        <a:cs typeface=""/>
      </a:minorFont>
    </a:fontScheme>
    <a:fmtScheme name="エレメント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mtClean="0">
            <a:solidFill>
              <a:schemeClr val="bg1"/>
            </a:solidFill>
            <a:latin typeface="+mj-ea"/>
            <a:ea typeface="+mj-ea"/>
          </a:defRPr>
        </a:defPPr>
      </a:lstStyle>
    </a:spDef>
    <a:lnDef>
      <a:spPr bwMode="auto">
        <a:solidFill>
          <a:schemeClr val="bg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tx1">
                    <a:alpha val="50000"/>
                  </a:scheme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 fontAlgn="base">
          <a:defRPr kumimoji="1" sz="18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C_Theme_B_16_9_jp" id="{8D1A0C78-0828-42C2-83C1-16E376CFF2A9}" vid="{3A0EC7F2-93B2-4B5B-B61B-24D074324F1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21836</TotalTime>
  <Words>1612</Words>
  <Application>Microsoft Office PowerPoint</Application>
  <PresentationFormat>ワイド画面</PresentationFormat>
  <Paragraphs>223</Paragraphs>
  <Slides>12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0" baseType="lpstr">
      <vt:lpstr>HGP創英角ｺﾞｼｯｸUB</vt:lpstr>
      <vt:lpstr>游ゴシック</vt:lpstr>
      <vt:lpstr>Arial</vt:lpstr>
      <vt:lpstr>Consolas</vt:lpstr>
      <vt:lpstr>Segoe UI</vt:lpstr>
      <vt:lpstr>Tahoma</vt:lpstr>
      <vt:lpstr>Wingdings</vt:lpstr>
      <vt:lpstr>NEC_Theme_B_16_9_jp</vt:lpstr>
      <vt:lpstr>Scenario and Data Summary</vt:lpstr>
      <vt:lpstr>Item #8: Silent failure scenario</vt:lpstr>
      <vt:lpstr>Scenario Environment Diagram</vt:lpstr>
      <vt:lpstr>Scenario Environment Configuration</vt:lpstr>
      <vt:lpstr>Scenario Environment Details</vt:lpstr>
      <vt:lpstr>Scenario Creation/Procedures</vt:lpstr>
      <vt:lpstr>Scenario Creation/Procedures</vt:lpstr>
      <vt:lpstr>Stored Data Summary</vt:lpstr>
      <vt:lpstr>sampling data</vt:lpstr>
      <vt:lpstr>sampling data</vt:lpstr>
      <vt:lpstr>sampling data</vt:lpstr>
      <vt:lpstr>sampling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シナリオ実施(CORAL 検証用)</dc:title>
  <dc:creator>Reon Matsuoka</dc:creator>
  <cp:keywords>, docId:1A4646A9A72B6C8CD64AD8A102197954</cp:keywords>
  <cp:lastModifiedBy>棗田　昌尚</cp:lastModifiedBy>
  <cp:revision>144</cp:revision>
  <dcterms:created xsi:type="dcterms:W3CDTF">2023-11-15T08:51:54Z</dcterms:created>
  <dcterms:modified xsi:type="dcterms:W3CDTF">2024-01-26T10:21:00Z</dcterms:modified>
</cp:coreProperties>
</file>