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313" r:id="rId2"/>
    <p:sldId id="349" r:id="rId3"/>
    <p:sldId id="350" r:id="rId4"/>
    <p:sldId id="323" r:id="rId5"/>
    <p:sldId id="351" r:id="rId6"/>
    <p:sldId id="328" r:id="rId7"/>
    <p:sldId id="344" r:id="rId8"/>
    <p:sldId id="327" r:id="rId9"/>
    <p:sldId id="342" r:id="rId10"/>
    <p:sldId id="345" r:id="rId11"/>
    <p:sldId id="346" r:id="rId12"/>
    <p:sldId id="325" r:id="rId13"/>
    <p:sldId id="347" r:id="rId14"/>
    <p:sldId id="348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5567" autoAdjust="0"/>
  </p:normalViewPr>
  <p:slideViewPr>
    <p:cSldViewPr snapToGrid="0">
      <p:cViewPr varScale="1">
        <p:scale>
          <a:sx n="151" d="100"/>
          <a:sy n="151" d="100"/>
        </p:scale>
        <p:origin x="390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F814B-ADD2-4BB2-96B6-A8B43EE567A2}" type="datetimeFigureOut">
              <a:rPr kumimoji="1" lang="ja-JP" altLang="en-US" smtClean="0"/>
              <a:t>2024/2/8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Master Text Formatting</a:t>
            </a:r>
          </a:p>
          <a:p>
            <a:pPr lvl="1"/>
            <a:r>
              <a:rPr kumimoji="1" lang="en-US" altLang="ja-JP"/>
              <a:t>Second </a:t>
            </a:r>
            <a:r>
              <a:rPr kumimoji="1" lang="ja-JP" altLang="en-US"/>
              <a:t>Level</a:t>
            </a:r>
          </a:p>
          <a:p>
            <a:pPr lvl="2"/>
            <a:r>
              <a:rPr kumimoji="1" lang="en-US" altLang="ja-JP"/>
              <a:t>Third </a:t>
            </a:r>
            <a:r>
              <a:rPr kumimoji="1" lang="ja-JP" altLang="en-US"/>
              <a:t>Level</a:t>
            </a:r>
          </a:p>
          <a:p>
            <a:pPr lvl="3"/>
            <a:r>
              <a:rPr kumimoji="1" lang="en-US" altLang="ja-JP"/>
              <a:t>4th </a:t>
            </a:r>
            <a:r>
              <a:rPr kumimoji="1" lang="ja-JP" altLang="en-US"/>
              <a:t>Level</a:t>
            </a:r>
          </a:p>
          <a:p>
            <a:pPr lvl="4"/>
            <a:r>
              <a:rPr kumimoji="1" lang="en-US" altLang="ja-JP"/>
              <a:t>5th </a:t>
            </a:r>
            <a:r>
              <a:rPr kumimoji="1" lang="ja-JP" altLang="en-US"/>
              <a:t>level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1E95D-4FDC-435D-9090-25C6C77554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905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+mj-lt"/>
              <a:buNone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candidate</a:t>
            </a:r>
            <a:endParaRPr lang="en-US" altLang="ja-JP" b="0" i="0" dirty="0">
              <a:solidFill>
                <a:srgbClr val="000000"/>
              </a:solidFill>
              <a:effectLst/>
              <a:latin typeface="BIZ UDPGothic" panose="020B0400000000000000" pitchFamily="50" charset="-128"/>
              <a:ea typeface="BIZ UDPGothic" panose="020B0400000000000000" pitchFamily="50" charset="-128"/>
            </a:endParaRP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image tag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If a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worker specifies the wrong version for the image tag in the manifest file, the container image for that version is not found, the deployment fails, and the service is stopped.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Inadequate resource limits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If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resource limits 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(CPU,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memory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) in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the manifest file are not set properly, the pod will run out of resources, resulting in overloading, crashes, and service outages.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Invalid configuration values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If the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manifest file contains invalid configuration values or formatting, the deployment process is interrupted with an error and the service is stopped.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Inconsistent configuration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Inconsistent settings in the manifest file (e.g.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,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port number, environment variables, config map, secret, etc.) cause the deployed application to exhibit unexpected behavior, resulting in service outage.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authorization settings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authorization settings (service accounts, role bindings, network policies, etc.) in the manifest file cause unexpected application constraints and service outages.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network settings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network settings (type of service or 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Ingress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resource settings) in the manifest file will prevent external access to the application, resulting in service outage.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dependencies between services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If the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dependencies between services deployed in the manifest file are not set correctly, the services will not start correctly and will stop.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storage configuration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Incorrect configuration of 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Persistent Volume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or 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Persistent Volume Claim in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the manifest file causes data storage problems and service outage.</a:t>
            </a:r>
          </a:p>
          <a:p>
            <a:pPr algn="l">
              <a:buFont typeface="+mj-lt"/>
              <a:buAutoNum type="arabicPeriod"/>
            </a:pP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Inadequate health checks</a:t>
            </a:r>
            <a:r>
              <a:rPr lang="en-US" altLang="ja-JP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: Liveness Probe </a:t>
            </a:r>
            <a:r>
              <a:rPr lang="ja-JP" altLang="en-US" b="0" i="0" dirty="0">
                <a:solidFill>
                  <a:srgbClr val="000000"/>
                </a:solidFill>
                <a:effectLst/>
                <a:latin typeface="BIZ UDPGothic" panose="020B0400000000000000" pitchFamily="50" charset="-128"/>
                <a:ea typeface="BIZ UDPGothic" panose="020B0400000000000000" pitchFamily="50" charset="-128"/>
              </a:rPr>
              <a:t>and Rede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242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6048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4662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71E95D-4FDC-435D-9090-25C6C77554A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645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B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 bwMode="gray">
          <a:xfrm>
            <a:off x="0" y="0"/>
            <a:ext cx="262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677043" y="4229396"/>
            <a:ext cx="11108324" cy="697627"/>
          </a:xfrm>
          <a:prstGeom prst="rect">
            <a:avLst/>
          </a:prstGeom>
        </p:spPr>
        <p:txBody>
          <a:bodyPr wrap="square" lIns="36000" anchor="b" anchorCtr="0">
            <a:noAutofit/>
          </a:bodyPr>
          <a:lstStyle>
            <a:lvl1pPr algn="l" eaLnBrk="1" hangingPunct="1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タイトルを入力</a:t>
            </a:r>
          </a:p>
        </p:txBody>
      </p:sp>
      <p:sp>
        <p:nvSpPr>
          <p:cNvPr id="16" name="テキスト プレースホルダー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77044" y="5021216"/>
            <a:ext cx="9005205" cy="410369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>
                <a:solidFill>
                  <a:schemeClr val="bg1"/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年月　部署名　氏名など　適宜改行</a:t>
            </a:r>
          </a:p>
        </p:txBody>
      </p:sp>
      <p:sp>
        <p:nvSpPr>
          <p:cNvPr id="17" name="テキスト プレースホルダー"/>
          <p:cNvSpPr>
            <a:spLocks noGrp="1"/>
          </p:cNvSpPr>
          <p:nvPr>
            <p:ph type="body" sz="quarter" idx="12" hasCustomPrompt="1"/>
          </p:nvPr>
        </p:nvSpPr>
        <p:spPr>
          <a:xfrm>
            <a:off x="677044" y="1152001"/>
            <a:ext cx="9005205" cy="38164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eaLnBrk="1" hangingPunct="1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95992" indent="0">
              <a:buNone/>
              <a:defRPr/>
            </a:lvl2pPr>
            <a:lvl3pPr marL="297251" indent="0">
              <a:buNone/>
              <a:defRPr/>
            </a:lvl3pPr>
            <a:lvl4pPr marL="437006" indent="0">
              <a:buNone/>
              <a:defRPr/>
            </a:lvl4pPr>
            <a:lvl5pPr marL="415160" indent="0">
              <a:buNone/>
              <a:defRPr/>
            </a:lvl5pPr>
          </a:lstStyle>
          <a:p>
            <a:r>
              <a:rPr lang="ja-JP" altLang="en-US" dirty="0"/>
              <a:t>宛先がある場合は入力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81267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16014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8" y="1016000"/>
            <a:ext cx="11664949" cy="5149850"/>
          </a:xfrm>
          <a:prstGeom prst="rect">
            <a:avLst/>
          </a:prstGeom>
        </p:spPr>
        <p:txBody>
          <a:bodyPr/>
          <a:lstStyle>
            <a:lvl1pPr marL="357666" indent="-357666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u"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598929" indent="-241265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buFont typeface="Wingdings" panose="05000000000000000000" pitchFamily="2" charset="2"/>
              <a:buChar char="n"/>
              <a:defRPr sz="2000">
                <a:solidFill>
                  <a:schemeClr val="bg1">
                    <a:lumMod val="95000"/>
                  </a:schemeClr>
                </a:solidFill>
              </a:defRPr>
            </a:lvl2pPr>
            <a:lvl3pPr marL="715325" indent="-116401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600">
                <a:solidFill>
                  <a:schemeClr val="bg1">
                    <a:lumMod val="95000"/>
                  </a:schemeClr>
                </a:solidFill>
              </a:defRPr>
            </a:lvl3pPr>
            <a:lvl4pPr marL="838078" indent="-118517">
              <a:lnSpc>
                <a:spcPct val="110000"/>
              </a:lnSpc>
              <a:spcBef>
                <a:spcPts val="600"/>
              </a:spcBef>
              <a:buClr>
                <a:schemeClr val="bg1">
                  <a:lumMod val="95000"/>
                </a:schemeClr>
              </a:buClr>
              <a:defRPr sz="1400">
                <a:solidFill>
                  <a:schemeClr val="bg1">
                    <a:lumMod val="95000"/>
                  </a:schemeClr>
                </a:solidFill>
              </a:defRPr>
            </a:lvl4pPr>
            <a:lvl5pPr marL="838078" indent="0">
              <a:lnSpc>
                <a:spcPct val="110000"/>
              </a:lnSpc>
              <a:spcBef>
                <a:spcPts val="500"/>
              </a:spcBef>
              <a:buClr>
                <a:schemeClr val="bg1">
                  <a:lumMod val="95000"/>
                </a:schemeClr>
              </a:buClr>
              <a:buFontTx/>
              <a:buNone/>
              <a:defRPr sz="1400" b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59873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428733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7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0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deep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コンテンツ プレースホルダー"/>
          <p:cNvSpPr>
            <a:spLocks noGrp="1"/>
          </p:cNvSpPr>
          <p:nvPr>
            <p:ph sz="quarter" idx="13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1pPr>
            <a:lvl2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2pPr>
            <a:lvl3pPr>
              <a:buClr>
                <a:schemeClr val="bg1">
                  <a:lumMod val="95000"/>
                </a:schemeClr>
              </a:buClr>
              <a:defRPr lang="ja-JP" altLang="en-US" dirty="0" smtClean="0">
                <a:solidFill>
                  <a:schemeClr val="bg1">
                    <a:lumMod val="95000"/>
                  </a:schemeClr>
                </a:solidFill>
              </a:defRPr>
            </a:lvl3pPr>
            <a:lvl4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4pPr>
            <a:lvl5pPr>
              <a:buClr>
                <a:schemeClr val="bg1">
                  <a:lumMod val="95000"/>
                </a:schemeClr>
              </a:buClr>
              <a:defRPr lang="en-US" altLang="ja-JP" dirty="0" smtClean="0">
                <a:solidFill>
                  <a:schemeClr val="bg1">
                    <a:lumMod val="95000"/>
                  </a:schemeClr>
                </a:solidFill>
              </a:defRPr>
            </a:lvl5pPr>
          </a:lstStyle>
          <a:p>
            <a:pPr marL="357666" lvl="0" indent="-357666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本文を入力</a:t>
            </a:r>
          </a:p>
          <a:p>
            <a:pPr marL="598929" lvl="1" indent="-241265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marL="715325" lvl="2" indent="-116401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marL="838078" lvl="3" indent="-118517">
              <a:buClr>
                <a:schemeClr val="bg1">
                  <a:lumMod val="95000"/>
                </a:schemeClr>
              </a:buClr>
            </a:pPr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  <a:endParaRPr kumimoji="1" lang="en-US" altLang="ja-JP" dirty="0"/>
          </a:p>
          <a:p>
            <a:pPr marL="838078"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3" name="テキスト プレースホルダー 3"/>
          <p:cNvSpPr>
            <a:spLocks noGrp="1"/>
          </p:cNvSpPr>
          <p:nvPr>
            <p:ph type="body" sz="quarter" idx="14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>
                <a:solidFill>
                  <a:schemeClr val="bg1">
                    <a:lumMod val="95000"/>
                  </a:schemeClr>
                </a:solidFill>
              </a:defRPr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1" name="正方形/長方形 10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36878896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275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deep)">
    <p:bg bwMode="ltGray">
      <p:bgPr>
        <a:solidFill>
          <a:srgbClr val="191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bg1"/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biLevel thresh="25000"/>
          </a:blip>
          <a:stretch>
            <a:fillRect/>
          </a:stretch>
        </p:blipFill>
        <p:spPr>
          <a:xfrm>
            <a:off x="9616828" y="6517512"/>
            <a:ext cx="2311647" cy="182055"/>
          </a:xfrm>
          <a:prstGeom prst="rect">
            <a:avLst/>
          </a:prstGeom>
        </p:spPr>
      </p:pic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6636613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urpose_B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35003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rporate Mark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 userDrawn="1"/>
        </p:nvGrpSpPr>
        <p:grpSpPr>
          <a:xfrm>
            <a:off x="11071921" y="6971182"/>
            <a:ext cx="1119015" cy="460404"/>
            <a:chOff x="11071921" y="6971182"/>
            <a:chExt cx="1119015" cy="460404"/>
          </a:xfrm>
        </p:grpSpPr>
        <p:sp>
          <p:nvSpPr>
            <p:cNvPr id="17" name="テキスト ボックス 16"/>
            <p:cNvSpPr txBox="1"/>
            <p:nvPr/>
          </p:nvSpPr>
          <p:spPr>
            <a:xfrm>
              <a:off x="11302865" y="7216142"/>
              <a:ext cx="751809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Brighter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Orange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3" name="正方形/長方形 22"/>
            <p:cNvSpPr/>
            <p:nvPr userDrawn="1"/>
          </p:nvSpPr>
          <p:spPr bwMode="gray">
            <a:xfrm>
              <a:off x="11071921" y="6990230"/>
              <a:ext cx="187539" cy="187536"/>
            </a:xfrm>
            <a:prstGeom prst="rect">
              <a:avLst/>
            </a:prstGeom>
            <a:solidFill>
              <a:srgbClr val="002B62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  <p:sp>
          <p:nvSpPr>
            <p:cNvPr id="24" name="テキスト ボックス 23"/>
            <p:cNvSpPr txBox="1"/>
            <p:nvPr userDrawn="1"/>
          </p:nvSpPr>
          <p:spPr bwMode="gray">
            <a:xfrm>
              <a:off x="11302872" y="6971182"/>
              <a:ext cx="888064" cy="215444"/>
            </a:xfrm>
            <a:prstGeom prst="rect">
              <a:avLst/>
            </a:prstGeom>
            <a:noFill/>
          </p:spPr>
          <p:txBody>
            <a:bodyPr wrap="none" lIns="0" rIns="0" rtlCol="0">
              <a:spAutoFit/>
            </a:bodyPr>
            <a:lstStyle/>
            <a:p>
              <a:pPr algn="l"/>
              <a:r>
                <a:rPr kumimoji="1" lang="en-US" altLang="ja-JP" sz="8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Orchestrating </a:t>
              </a:r>
              <a:r>
                <a:rPr kumimoji="1" lang="en-US" altLang="ja-JP" sz="800" b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Blue</a:t>
              </a:r>
              <a:endParaRPr kumimoji="1" lang="ja-JP" altLang="en-US" sz="800" b="0" dirty="0"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  <p:sp>
          <p:nvSpPr>
            <p:cNvPr id="21" name="正方形/長方形 20"/>
            <p:cNvSpPr/>
            <p:nvPr userDrawn="1"/>
          </p:nvSpPr>
          <p:spPr bwMode="gray">
            <a:xfrm>
              <a:off x="11072002" y="7235263"/>
              <a:ext cx="188160" cy="188160"/>
            </a:xfrm>
            <a:prstGeom prst="rect">
              <a:avLst/>
            </a:prstGeom>
            <a:solidFill>
              <a:srgbClr val="EB6E00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2400" b="1" dirty="0"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74928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380040" y="1910626"/>
            <a:ext cx="9012279" cy="4007577"/>
          </a:xfrm>
          <a:prstGeom prst="rect">
            <a:avLst/>
          </a:prstGeom>
        </p:spPr>
        <p:txBody>
          <a:bodyPr wrap="square">
            <a:noAutofit/>
          </a:bodyPr>
          <a:lstStyle>
            <a:lvl1pPr marL="457155" marR="0" indent="-457155" algn="l" defTabSz="1219080" rtl="0" eaLnBrk="1" fontAlgn="base" latinLnBrk="0" hangingPunct="1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+mj-lt"/>
              <a:buAutoNum type="arabicPeriod"/>
              <a:tabLst/>
              <a:defRPr sz="26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715361" indent="-241277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Char char="-"/>
              <a:defRPr lang="ja-JP" alt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FontTx/>
              <a:buNone/>
              <a:defRPr sz="4800">
                <a:solidFill>
                  <a:schemeClr val="bg1"/>
                </a:solidFill>
              </a:defRPr>
            </a:lvl3pPr>
            <a:lvl4pPr marL="719595" marR="0" indent="-239161" algn="l" defTabSz="121908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lumMod val="85000"/>
                  <a:lumOff val="15000"/>
                </a:schemeClr>
              </a:buClr>
              <a:buSzTx/>
              <a:buFont typeface="Tahoma" pitchFamily="34" charset="0"/>
              <a:buChar char="–"/>
              <a:tabLst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 marL="474085" indent="0">
              <a:buClr>
                <a:schemeClr val="tx1">
                  <a:lumMod val="85000"/>
                  <a:lumOff val="15000"/>
                </a:schemeClr>
              </a:buClr>
              <a:buFont typeface="游ゴシック" panose="020B0400000000000000" pitchFamily="50" charset="-128"/>
              <a:buNone/>
              <a:defRPr sz="1867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kumimoji="1" lang="ja-JP" altLang="en-US" dirty="0"/>
              <a:t>項目を入力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項目を入力</a:t>
            </a:r>
            <a:endParaRPr kumimoji="1" lang="en-US" altLang="ja-JP" dirty="0"/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1098893" y="0"/>
            <a:ext cx="28800" cy="68580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50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1936266" y="1211819"/>
            <a:ext cx="9456054" cy="533480"/>
          </a:xfrm>
          <a:prstGeom prst="rect">
            <a:avLst/>
          </a:prstGeom>
        </p:spPr>
        <p:txBody>
          <a:bodyPr vert="horz" wrap="square" lIns="91440" tIns="45720" rIns="91440" bIns="45720" rtlCol="0" anchor="b">
            <a:noAutofit/>
          </a:bodyPr>
          <a:lstStyle>
            <a:lvl1pPr>
              <a:defRPr lang="ja-JP" altLang="en-US" sz="2800" dirty="0" smtClean="0"/>
            </a:lvl1pPr>
          </a:lstStyle>
          <a:p>
            <a:pPr marL="0" marR="0" lvl="0" indent="0" defTabSz="121908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目次のタイトル</a:t>
            </a:r>
          </a:p>
        </p:txBody>
      </p:sp>
    </p:spTree>
    <p:extLst>
      <p:ext uri="{BB962C8B-B14F-4D97-AF65-F5344CB8AC3E}">
        <p14:creationId xmlns:p14="http://schemas.microsoft.com/office/powerpoint/2010/main" val="14884648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_B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プレースホルダー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814493" y="4094485"/>
            <a:ext cx="10577827" cy="2161095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marR="0" indent="0" algn="l" defTabSz="1219080" rtl="0" eaLnBrk="1" fontAlgn="base" latinLnBrk="0" hangingPunct="1">
              <a:lnSpc>
                <a:spcPct val="110000"/>
              </a:lnSpc>
              <a:spcBef>
                <a:spcPts val="200"/>
              </a:spcBef>
              <a:spcAft>
                <a:spcPct val="0"/>
              </a:spcAft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  <a:defRPr sz="2200">
                <a:solidFill>
                  <a:schemeClr val="tx1">
                    <a:lumMod val="85000"/>
                    <a:lumOff val="15000"/>
                  </a:schemeClr>
                </a:solidFill>
                <a:latin typeface="+mj-ea"/>
                <a:ea typeface="+mj-ea"/>
              </a:defRPr>
            </a:lvl1pPr>
            <a:lvl2pPr marL="478319" indent="-239161" eaLnBrk="1" latinLnBrk="0" hangingPunct="1">
              <a:lnSpc>
                <a:spcPct val="110000"/>
              </a:lnSpc>
              <a:spcBef>
                <a:spcPts val="200"/>
              </a:spcBef>
              <a:buClr>
                <a:schemeClr val="tx1">
                  <a:lumMod val="85000"/>
                  <a:lumOff val="15000"/>
                </a:schemeClr>
              </a:buClr>
              <a:buFont typeface="Segoe UI" panose="020B0502040204020203" pitchFamily="34" charset="0"/>
              <a:buChar char="-"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 marL="297251" indent="0">
              <a:buNone/>
              <a:defRPr>
                <a:solidFill>
                  <a:schemeClr val="bg1"/>
                </a:solidFill>
              </a:defRPr>
            </a:lvl3pPr>
            <a:lvl4pPr marL="437006" indent="0">
              <a:buNone/>
              <a:defRPr>
                <a:solidFill>
                  <a:schemeClr val="bg1"/>
                </a:solidFill>
              </a:defRPr>
            </a:lvl4pPr>
            <a:lvl5pPr marL="41516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kumimoji="1" lang="ja-JP" altLang="en-US" dirty="0"/>
              <a:t>サブタイトルを入力</a:t>
            </a:r>
          </a:p>
          <a:p>
            <a:pPr lvl="1"/>
            <a:r>
              <a:rPr kumimoji="1" lang="ja-JP" altLang="en-US" dirty="0"/>
              <a:t>項目を入力</a:t>
            </a:r>
          </a:p>
        </p:txBody>
      </p:sp>
      <p:sp>
        <p:nvSpPr>
          <p:cNvPr id="13" name="タイトル"/>
          <p:cNvSpPr>
            <a:spLocks noGrp="1"/>
          </p:cNvSpPr>
          <p:nvPr>
            <p:ph type="title" hasCustomPrompt="1"/>
          </p:nvPr>
        </p:nvSpPr>
        <p:spPr bwMode="gray">
          <a:xfrm>
            <a:off x="814493" y="2906737"/>
            <a:ext cx="10577827" cy="697627"/>
          </a:xfrm>
          <a:prstGeom prst="rect">
            <a:avLst/>
          </a:prstGeom>
        </p:spPr>
        <p:txBody>
          <a:bodyPr wrap="square" anchor="b" anchorCtr="0">
            <a:noAutofit/>
          </a:bodyPr>
          <a:lstStyle>
            <a:lvl1pPr algn="l">
              <a:defRPr sz="380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</a:defRPr>
            </a:lvl1pPr>
          </a:lstStyle>
          <a:p>
            <a:r>
              <a:rPr kumimoji="1" lang="ja-JP" altLang="en-US" dirty="0"/>
              <a:t>中表紙のタイトルを入力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-600" y="3777813"/>
            <a:ext cx="12193200" cy="288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3754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ageNumber"/>
          <p:cNvSpPr txBox="1"/>
          <p:nvPr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6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119448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s(white)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ー"/>
          <p:cNvSpPr>
            <a:spLocks noGrp="1"/>
          </p:cNvSpPr>
          <p:nvPr>
            <p:ph sz="quarter" idx="12" hasCustomPrompt="1"/>
          </p:nvPr>
        </p:nvSpPr>
        <p:spPr bwMode="gray">
          <a:xfrm>
            <a:off x="263529" y="1016000"/>
            <a:ext cx="11664951" cy="51498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10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1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8" name="正方形/長方形 7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7247447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40">
          <p15:clr>
            <a:srgbClr val="A4A3A4"/>
          </p15:clr>
        </p15:guide>
        <p15:guide id="2" orient="horz" pos="3884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Only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8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9" name="正方形/長方形 8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659151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3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line ＆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1172637"/>
            <a:ext cx="11664951" cy="499321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8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0" name="正方形/長方形 9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151003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73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 line &amp; Contents(white)">
    <p:bg bwMode="lt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コンテンツ プレースホルダー"/>
          <p:cNvSpPr>
            <a:spLocks noGrp="1"/>
          </p:cNvSpPr>
          <p:nvPr>
            <p:ph sz="quarter" idx="12" hasCustomPrompt="1"/>
          </p:nvPr>
        </p:nvSpPr>
        <p:spPr>
          <a:xfrm>
            <a:off x="263529" y="2024065"/>
            <a:ext cx="11664951" cy="41417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 lang="ja-JP" altLang="en-US" dirty="0" smtClean="0"/>
            </a:lvl1pPr>
            <a:lvl2pPr>
              <a:defRPr lang="ja-JP" altLang="en-US" dirty="0" smtClean="0"/>
            </a:lvl2pPr>
            <a:lvl3pPr>
              <a:defRPr lang="ja-JP" altLang="en-US" dirty="0" smtClean="0"/>
            </a:lvl3pPr>
            <a:lvl4pPr>
              <a:defRPr lang="ja-JP" altLang="en-US" dirty="0" smtClean="0"/>
            </a:lvl4pPr>
            <a:lvl5pPr>
              <a:defRPr lang="en-US" altLang="ja-JP" dirty="0" smtClean="0"/>
            </a:lvl5pPr>
          </a:lstStyle>
          <a:p>
            <a:pPr lvl="0"/>
            <a:r>
              <a:rPr kumimoji="1" lang="ja-JP" altLang="en-US" dirty="0"/>
              <a:t>本文を入力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文章を入力</a:t>
            </a:r>
            <a:endParaRPr kumimoji="1" lang="en-US" altLang="ja-JP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3" hasCustomPrompt="1"/>
          </p:nvPr>
        </p:nvSpPr>
        <p:spPr>
          <a:xfrm>
            <a:off x="263529" y="1010628"/>
            <a:ext cx="11664950" cy="822442"/>
          </a:xfrm>
        </p:spPr>
        <p:txBody>
          <a:bodyPr anchor="ctr"/>
          <a:lstStyle>
            <a:lvl1pPr marL="0" indent="0">
              <a:lnSpc>
                <a:spcPct val="110000"/>
              </a:lnSpc>
              <a:spcBef>
                <a:spcPts val="100"/>
              </a:spcBef>
              <a:buFontTx/>
              <a:buNone/>
              <a:defRPr sz="2600"/>
            </a:lvl1pPr>
            <a:lvl2pPr marL="355557" indent="0">
              <a:buFontTx/>
              <a:buNone/>
              <a:defRPr sz="2600"/>
            </a:lvl2pPr>
            <a:lvl3pPr marL="598942" indent="0">
              <a:buFontTx/>
              <a:buNone/>
              <a:defRPr sz="2600"/>
            </a:lvl3pPr>
            <a:lvl4pPr marL="719578" indent="0">
              <a:buFontTx/>
              <a:buNone/>
              <a:defRPr sz="2600"/>
            </a:lvl4pPr>
            <a:lvl5pPr marL="835982" indent="0">
              <a:buFontTx/>
              <a:buNone/>
              <a:defRPr sz="2600"/>
            </a:lvl5pPr>
          </a:lstStyle>
          <a:p>
            <a:pPr lvl="0"/>
            <a:r>
              <a:rPr kumimoji="1" lang="ja-JP" altLang="en-US" dirty="0"/>
              <a:t>リード文が１行・２行ともにこのレイアウトで入力</a:t>
            </a:r>
          </a:p>
        </p:txBody>
      </p:sp>
      <p:sp>
        <p:nvSpPr>
          <p:cNvPr id="9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10" name="タイトル プレースホルダー"/>
          <p:cNvSpPr>
            <a:spLocks noGrp="1"/>
          </p:cNvSpPr>
          <p:nvPr>
            <p:ph type="title" hasCustomPrompt="1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lvl="0"/>
            <a:r>
              <a:rPr kumimoji="1" lang="ja-JP" altLang="en-US" dirty="0"/>
              <a:t>タイトルを入力</a:t>
            </a:r>
          </a:p>
        </p:txBody>
      </p:sp>
      <p:sp>
        <p:nvSpPr>
          <p:cNvPr id="13" name="正方形/長方形 12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555043413"/>
      </p:ext>
    </p:extLst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3884">
          <p15:clr>
            <a:srgbClr val="A4A3A4"/>
          </p15:clr>
        </p15:guide>
        <p15:guide id="2" orient="horz" pos="1275">
          <p15:clr>
            <a:srgbClr val="A4A3A4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(white)"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ageNumber"/>
          <p:cNvSpPr txBox="1"/>
          <p:nvPr userDrawn="1"/>
        </p:nvSpPr>
        <p:spPr bwMode="gray">
          <a:xfrm>
            <a:off x="185576" y="6462234"/>
            <a:ext cx="460725" cy="307200"/>
          </a:xfrm>
          <a:prstGeom prst="rect">
            <a:avLst/>
          </a:prstGeom>
          <a:noFill/>
        </p:spPr>
        <p:txBody>
          <a:bodyPr wrap="square" lIns="120000" tIns="0" rIns="0" bIns="0" rtlCol="0" anchor="ctr" anchorCtr="0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BB99341-3773-4AA0-9F9D-94F83AE5E06F}" type="slidenum">
              <a:rPr lang="en-US" altLang="ja-JP" sz="1067" b="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 sz="1067" b="0" baseline="0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</a:endParaRPr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9616302" y="6517511"/>
            <a:ext cx="2311647" cy="182055"/>
          </a:xfrm>
          <a:prstGeom prst="rect">
            <a:avLst/>
          </a:prstGeom>
        </p:spPr>
      </p:pic>
      <p:sp>
        <p:nvSpPr>
          <p:cNvPr id="7" name="正方形/長方形 6"/>
          <p:cNvSpPr/>
          <p:nvPr userDrawn="1"/>
        </p:nvSpPr>
        <p:spPr bwMode="gray">
          <a:xfrm>
            <a:off x="0" y="6795600"/>
            <a:ext cx="12192000" cy="62400"/>
          </a:xfrm>
          <a:prstGeom prst="rect">
            <a:avLst/>
          </a:prstGeom>
          <a:gradFill flip="none" rotWithShape="1">
            <a:gsLst>
              <a:gs pos="0">
                <a:srgbClr val="A0D8AD"/>
              </a:gs>
              <a:gs pos="10000">
                <a:srgbClr val="65B3A4"/>
              </a:gs>
              <a:gs pos="65000">
                <a:schemeClr val="tx2"/>
              </a:gs>
            </a:gsLst>
            <a:lin ang="10800000" scaled="0"/>
            <a:tileRect/>
          </a:gradFill>
          <a:ln>
            <a:noFill/>
          </a:ln>
          <a:effectLst/>
        </p:spPr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427745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type="body" idx="1"/>
          </p:nvPr>
        </p:nvSpPr>
        <p:spPr>
          <a:xfrm>
            <a:off x="263529" y="980022"/>
            <a:ext cx="11664951" cy="5137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kumimoji="1" lang="ja-JP" altLang="en-US" dirty="0"/>
              <a:t>Master Text Formatting</a:t>
            </a:r>
          </a:p>
          <a:p>
            <a:pPr lvl="1"/>
            <a:r>
              <a:rPr kumimoji="1" lang="en-US" altLang="ja-JP" dirty="0"/>
              <a:t>Second </a:t>
            </a:r>
            <a:r>
              <a:rPr kumimoji="1" lang="ja-JP" altLang="en-US" dirty="0"/>
              <a:t>Level</a:t>
            </a:r>
          </a:p>
          <a:p>
            <a:pPr lvl="2"/>
            <a:r>
              <a:rPr kumimoji="1" lang="en-US" altLang="ja-JP" dirty="0"/>
              <a:t>Third </a:t>
            </a:r>
            <a:r>
              <a:rPr kumimoji="1" lang="ja-JP" altLang="en-US" dirty="0"/>
              <a:t>Level</a:t>
            </a:r>
          </a:p>
          <a:p>
            <a:pPr lvl="3"/>
            <a:r>
              <a:rPr kumimoji="1" lang="en-US" altLang="ja-JP" dirty="0"/>
              <a:t>4th </a:t>
            </a:r>
            <a:r>
              <a:rPr kumimoji="1" lang="ja-JP" altLang="en-US" dirty="0"/>
              <a:t>Level</a:t>
            </a:r>
            <a:endParaRPr kumimoji="1" lang="en-US" altLang="ja-JP" dirty="0"/>
          </a:p>
          <a:p>
            <a:pPr lvl="4"/>
            <a:r>
              <a:rPr kumimoji="1" lang="ja-JP" altLang="en-US" dirty="0"/>
              <a:t>Enter text</a:t>
            </a:r>
            <a:endParaRPr kumimoji="1" lang="en-US" altLang="ja-JP" dirty="0"/>
          </a:p>
        </p:txBody>
      </p:sp>
      <p:sp>
        <p:nvSpPr>
          <p:cNvPr id="6" name="Credit"/>
          <p:cNvSpPr txBox="1">
            <a:spLocks/>
          </p:cNvSpPr>
          <p:nvPr userDrawn="1"/>
        </p:nvSpPr>
        <p:spPr bwMode="gray">
          <a:xfrm>
            <a:off x="677044" y="6485380"/>
            <a:ext cx="1564019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© NEC Corporation 2021</a:t>
            </a:r>
          </a:p>
        </p:txBody>
      </p:sp>
      <p:sp>
        <p:nvSpPr>
          <p:cNvPr id="7" name="Confidential"/>
          <p:cNvSpPr txBox="1">
            <a:spLocks/>
          </p:cNvSpPr>
          <p:nvPr userDrawn="1"/>
        </p:nvSpPr>
        <p:spPr bwMode="gray">
          <a:xfrm>
            <a:off x="2241063" y="6485380"/>
            <a:ext cx="1914641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21920" tIns="60960" rIns="121920" bIns="6096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sz="800" b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HGP創英角ｺﾞｼｯｸUB" pitchFamily="50" charset="-128"/>
                <a:cs typeface="+mn-cs"/>
              </a:defRPr>
            </a:lvl9pPr>
          </a:lstStyle>
          <a:p>
            <a:r>
              <a:rPr lang="en-US" altLang="ja-JP" sz="900" b="0" baseline="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</a:rPr>
              <a:t>NEC Group Internal Use Only</a:t>
            </a:r>
          </a:p>
        </p:txBody>
      </p:sp>
      <p:sp>
        <p:nvSpPr>
          <p:cNvPr id="9" name="タイトル プレースホルダー"/>
          <p:cNvSpPr>
            <a:spLocks noGrp="1"/>
          </p:cNvSpPr>
          <p:nvPr>
            <p:ph type="title"/>
          </p:nvPr>
        </p:nvSpPr>
        <p:spPr bwMode="gray">
          <a:xfrm>
            <a:off x="263524" y="204597"/>
            <a:ext cx="11664955" cy="61555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Autofit/>
          </a:bodyPr>
          <a:lstStyle/>
          <a:p>
            <a:pPr marL="0" marR="0" lvl="0" indent="0" defTabSz="1219110" latinLnBrk="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SzTx/>
              <a:buFont typeface="Arial" panose="020B0604020202020204" pitchFamily="34" charset="0"/>
              <a:buNone/>
              <a:tabLst/>
            </a:pPr>
            <a:r>
              <a:rPr kumimoji="1" lang="ja-JP" altLang="en-US" dirty="0"/>
              <a:t>Master Title Formatting</a:t>
            </a:r>
          </a:p>
        </p:txBody>
      </p:sp>
    </p:spTree>
    <p:extLst>
      <p:ext uri="{BB962C8B-B14F-4D97-AF65-F5344CB8AC3E}">
        <p14:creationId xmlns:p14="http://schemas.microsoft.com/office/powerpoint/2010/main" val="1729322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lang="ja-JP" altLang="en-US" sz="3200" b="0" i="0" u="none" strike="noStrike" kern="0" cap="none" spc="0" normalizeH="0" baseline="0" dirty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j-ea"/>
          <a:ea typeface="+mj-ea"/>
          <a:cs typeface="+mn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5pPr>
      <a:lvl6pPr marL="60952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6pPr>
      <a:lvl7pPr marL="1219050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7pPr>
      <a:lvl8pPr marL="1828573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8pPr>
      <a:lvl9pPr marL="2438098" algn="l" rtl="0" eaLnBrk="1" fontAlgn="base" hangingPunct="1">
        <a:spcBef>
          <a:spcPct val="0"/>
        </a:spcBef>
        <a:spcAft>
          <a:spcPct val="0"/>
        </a:spcAft>
        <a:defRPr kumimoji="1" sz="3733">
          <a:solidFill>
            <a:schemeClr val="tx1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355558" indent="-355558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u"/>
        <a:defRPr kumimoji="1" lang="ja-JP" altLang="en-US" sz="2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  <a:cs typeface="+mn-cs"/>
        </a:defRPr>
      </a:lvl1pPr>
      <a:lvl2pPr marL="598944" indent="-243387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n"/>
        <a:defRPr kumimoji="1" lang="ja-JP" altLang="en-US" sz="20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2pPr>
      <a:lvl3pPr marL="721695" indent="-122753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Arial" panose="020B0604020202020204" pitchFamily="34" charset="0"/>
        <a:buChar char="•"/>
        <a:defRPr kumimoji="1" lang="ja-JP" altLang="en-US" sz="16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3pPr>
      <a:lvl4pPr marL="838098" indent="-118520" algn="l" rtl="0" eaLnBrk="1" fontAlgn="base" hangingPunct="1">
        <a:lnSpc>
          <a:spcPct val="110000"/>
        </a:lnSpc>
        <a:spcBef>
          <a:spcPts val="600"/>
        </a:spcBef>
        <a:spcAft>
          <a:spcPct val="0"/>
        </a:spcAft>
        <a:buClr>
          <a:schemeClr val="accent1"/>
        </a:buClr>
        <a:buFont typeface="Tahoma" pitchFamily="34" charset="0"/>
        <a:buChar char="–"/>
        <a:defRPr kumimoji="1" lang="ja-JP" altLang="en-US" sz="1400" b="0" i="0" u="none" strike="noStrike" kern="0" cap="none" spc="0" normalizeH="0" baseline="0" dirty="0" smtClean="0">
          <a:ln>
            <a:noFill/>
          </a:ln>
          <a:solidFill>
            <a:schemeClr val="tx1">
              <a:lumMod val="85000"/>
              <a:lumOff val="15000"/>
            </a:schemeClr>
          </a:solidFill>
          <a:effectLst/>
          <a:uLnTx/>
          <a:uFillTx/>
          <a:latin typeface="+mn-lt"/>
          <a:ea typeface="+mn-ea"/>
        </a:defRPr>
      </a:lvl4pPr>
      <a:lvl5pPr marL="835982" indent="0" algn="l" rtl="0" eaLnBrk="1" fontAlgn="base" hangingPunct="1">
        <a:lnSpc>
          <a:spcPct val="110000"/>
        </a:lnSpc>
        <a:spcBef>
          <a:spcPts val="500"/>
        </a:spcBef>
        <a:spcAft>
          <a:spcPct val="0"/>
        </a:spcAft>
        <a:buClr>
          <a:schemeClr val="accent6"/>
        </a:buClr>
        <a:buFontTx/>
        <a:buNone/>
        <a:defRPr kumimoji="1" sz="1400" b="0">
          <a:solidFill>
            <a:schemeClr val="tx1">
              <a:lumMod val="85000"/>
              <a:lumOff val="15000"/>
            </a:schemeClr>
          </a:solidFill>
          <a:latin typeface="+mj-lt"/>
          <a:ea typeface="+mn-ea"/>
        </a:defRPr>
      </a:lvl5pPr>
      <a:lvl6pPr marL="335238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6pPr>
      <a:lvl7pPr marL="3961906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7pPr>
      <a:lvl8pPr marL="4571430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8pPr>
      <a:lvl9pPr marL="5180953" indent="-304760" algn="l" rtl="0" eaLnBrk="1" fontAlgn="base" hangingPunct="1">
        <a:spcBef>
          <a:spcPct val="20000"/>
        </a:spcBef>
        <a:spcAft>
          <a:spcPct val="0"/>
        </a:spcAft>
        <a:buChar char="≫"/>
        <a:defRPr kumimoji="1" sz="2667">
          <a:solidFill>
            <a:schemeClr val="tx1"/>
          </a:solidFill>
          <a:latin typeface="Arial" charset="0"/>
          <a:ea typeface="+mn-ea"/>
        </a:defRPr>
      </a:lvl9pPr>
    </p:bodyStyle>
    <p:otherStyle>
      <a:defPPr>
        <a:defRPr lang="ja-JP"/>
      </a:defPPr>
      <a:lvl1pPr marL="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2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5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7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98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620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143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667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191" algn="l" defTabSz="1219050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3840">
          <p15:clr>
            <a:srgbClr val="A4A3A4"/>
          </p15:clr>
        </p15:guide>
        <p15:guide id="1" orient="horz" pos="4043">
          <p15:clr>
            <a:srgbClr val="A4A3A4"/>
          </p15:clr>
        </p15:guide>
        <p15:guide id="2" pos="167">
          <p15:clr>
            <a:srgbClr val="A4A3A4"/>
          </p15:clr>
        </p15:guide>
        <p15:guide id="3" pos="7515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4042">
          <p15:clr>
            <a:srgbClr val="A4A3A4"/>
          </p15:clr>
        </p15:guide>
        <p15:guide id="6" pos="166">
          <p15:clr>
            <a:srgbClr val="A4A3A4"/>
          </p15:clr>
        </p15:guide>
        <p15:guide id="7" pos="7514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ecglobal.sharepoint.com/:p:/r/sites/2020ACL20/_layouts/15/doc2.aspx?sourcedoc=%7B438C8911-BB52-46B5-8C91-486A067C76EC%7D&amp;file=AIOps_regular_meeting_10032022.pptx&amp;wdOrigin=TEAMS-MAGLEV.teams_ns.rwc&amp;action=edit&amp;mobileredirect=tru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Scenario </a:t>
            </a:r>
            <a:r>
              <a:rPr kumimoji="1" lang="en-US" altLang="ja-JP" sz="3200" b="1" dirty="0"/>
              <a:t>and </a:t>
            </a:r>
            <a:r>
              <a:rPr kumimoji="1" lang="ja-JP" altLang="en-US" sz="3200" b="1" dirty="0"/>
              <a:t>Data Summary</a:t>
            </a:r>
          </a:p>
        </p:txBody>
      </p:sp>
    </p:spTree>
    <p:extLst>
      <p:ext uri="{BB962C8B-B14F-4D97-AF65-F5344CB8AC3E}">
        <p14:creationId xmlns:p14="http://schemas.microsoft.com/office/powerpoint/2010/main" val="2558128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/Configuration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- node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configuration 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on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are assigned to which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Static data, acquired before and after scenario measurement.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all_pod_before.txt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all_pod_after.txt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78308" lvl="2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5D2B8AAB-D340-9A60-28B5-762498BE5961}"/>
              </a:ext>
            </a:extLst>
          </p:cNvPr>
          <p:cNvSpPr/>
          <p:nvPr/>
        </p:nvSpPr>
        <p:spPr bwMode="auto">
          <a:xfrm>
            <a:off x="1202201" y="3429000"/>
            <a:ext cx="8268752" cy="90142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NAMESPACE NAME READY STATUS RESTARTS AGE IP NODE NOMINATED NODE READINESS GATES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cloudwatch-agent-4fzgp 1/1 Running 0 9h 10.1.64.209 ip-10-1-64-10.ap-northeast-1.compute.internal &lt;none&gt; &lt;none&amp; gt;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cloudwatch-agent-7ppkh 1/1 Running 0 2d8h 10.1.32.25 ip-10-1-32-147.ap-northeast-1.compute.internal &lt;none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cloudwatch-agent-cz6m4 1/1 Running 0 2d8h 10.1.32.65 ip-10-1-32-15.ap-northeast-1.compute.internal &lt;none&gt; &lt;none&amp; gt;.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cloudwatch-agent-gsdlz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1/1 Running 0 2d8h 10.1.128.178 ip-10-1-128-219.ap-northeast-1.compute.internal &lt;none&gt; &lt; none&gt; &lt;none&gt; &lt;none&gt; &lt;none&gt; &lt;none&gt; &lt;none</a:t>
            </a:r>
          </a:p>
          <a:p>
            <a:r>
              <a:rPr kumimoji="1" lang="en-US" altLang="ja-JP" sz="700" dirty="0" err="1">
                <a:solidFill>
                  <a:schemeClr val="tx1"/>
                </a:solidFill>
                <a:latin typeface="+mj-ea"/>
                <a:ea typeface="+mj-ea"/>
              </a:rPr>
              <a:t>amazon-cloudwatch </a:t>
            </a:r>
            <a:r>
              <a:rPr kumimoji="1"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cloudwatch-agent-lsl49 1/1 Running 0 2d8h 10.1.64.32 ip-10-1-64-27.ap-northeast-1.compute.internal &lt;none&gt; &lt;none&amp; gt;.</a:t>
            </a:r>
          </a:p>
          <a:p>
            <a:r>
              <a:rPr lang="en-US" altLang="ja-JP" sz="700" dirty="0">
                <a:solidFill>
                  <a:schemeClr val="tx1"/>
                </a:solidFill>
                <a:latin typeface="+mj-ea"/>
                <a:ea typeface="+mj-ea"/>
              </a:rPr>
              <a:t>...</a:t>
            </a:r>
            <a:endParaRPr kumimoji="1" lang="ja-JP" altLang="en-US" sz="700" dirty="0">
              <a:solidFill>
                <a:schemeClr val="tx1"/>
              </a:solidFill>
              <a:latin typeface="+mj-ea"/>
              <a:ea typeface="+mj-ea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DA1E12-01F2-856D-6687-410E6F48AF0E}"/>
              </a:ext>
            </a:extLst>
          </p:cNvPr>
          <p:cNvSpPr txBox="1"/>
          <p:nvPr/>
        </p:nvSpPr>
        <p:spPr>
          <a:xfrm>
            <a:off x="8669225" y="3175084"/>
            <a:ext cx="1471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configuration data</a:t>
            </a:r>
          </a:p>
        </p:txBody>
      </p:sp>
    </p:spTree>
    <p:extLst>
      <p:ext uri="{BB962C8B-B14F-4D97-AF65-F5344CB8AC3E}">
        <p14:creationId xmlns:p14="http://schemas.microsoft.com/office/powerpoint/2010/main" val="3940441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/Metric/node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/Metric/pod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Prometheus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format is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json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similar to existing ones.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515E1AD-1E84-B430-E3E4-E6690C45897E}"/>
              </a:ext>
            </a:extLst>
          </p:cNvPr>
          <p:cNvGraphicFramePr>
            <a:graphicFrameLocks noGrp="1"/>
          </p:cNvGraphicFramePr>
          <p:nvPr/>
        </p:nvGraphicFramePr>
        <p:xfrm>
          <a:off x="6571575" y="4199890"/>
          <a:ext cx="5132307" cy="242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6029">
                  <a:extLst>
                    <a:ext uri="{9D8B030D-6E8A-4147-A177-3AD203B41FA5}">
                      <a16:colId xmlns:a16="http://schemas.microsoft.com/office/drawing/2014/main" val="2013918402"/>
                    </a:ext>
                  </a:extLst>
                </a:gridCol>
                <a:gridCol w="2436278">
                  <a:extLst>
                    <a:ext uri="{9D8B030D-6E8A-4147-A177-3AD203B41FA5}">
                      <a16:colId xmlns:a16="http://schemas.microsoft.com/office/drawing/2014/main" val="2537932828"/>
                    </a:ext>
                  </a:extLst>
                </a:gridCol>
              </a:tblGrid>
              <a:tr h="193403"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1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819032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{namespace}_cpu_usage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pod </a:t>
                      </a:r>
                      <a:r>
                        <a:rPr kumimoji="1" lang="en-US" altLang="ja-JP" sz="1000" dirty="0" err="1"/>
                        <a:t>cpu </a:t>
                      </a:r>
                      <a:r>
                        <a:rPr kumimoji="1" lang="ja-JP" altLang="en-US" sz="10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057065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{namespace}_memory_usage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Memory usage of </a:t>
                      </a:r>
                      <a:r>
                        <a:rPr kumimoji="1" lang="en-US" altLang="ja-JP" sz="1000" dirty="0"/>
                        <a:t>pod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45158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{namespace}_received_bandwidth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Received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0698633"/>
                  </a:ext>
                </a:extLst>
              </a:tr>
              <a:tr h="2376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{namespace}_transmit_bandwidth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Transmission bandwidth of </a:t>
                      </a:r>
                      <a:r>
                        <a:rPr kumimoji="1" lang="en-US" altLang="ja-JP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pod 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(bytes/second)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8551655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{namespace}_rate_received_packets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received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942401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{namespace}_rate_transmitted_packets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Packets sent by </a:t>
                      </a:r>
                      <a:r>
                        <a:rPr kumimoji="1" lang="en-US" altLang="ja-JP" sz="1000" dirty="0"/>
                        <a:t>pod </a:t>
                      </a:r>
                      <a:r>
                        <a:rPr kumimoji="1" lang="ja-JP" altLang="en-US" sz="1000" dirty="0"/>
                        <a:t>(</a:t>
                      </a:r>
                      <a:r>
                        <a:rPr kumimoji="1" lang="ja-JP" altLang="en-US" sz="10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bytes/second</a:t>
                      </a:r>
                      <a:r>
                        <a:rPr kumimoji="1" lang="ja-JP" altLang="en-US" sz="10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5184369"/>
                  </a:ext>
                </a:extLst>
              </a:tr>
              <a:tr h="1934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{namespace}_rate_storage_iops</a:t>
                      </a:r>
                      <a:endParaRPr kumimoji="1" lang="en-US" altLang="ja-JP" sz="10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Storage </a:t>
                      </a:r>
                      <a:r>
                        <a:rPr kumimoji="1" lang="en-US" altLang="ja-JP" sz="1000" dirty="0"/>
                        <a:t>IOPS of pod</a:t>
                      </a:r>
                      <a:endParaRPr kumimoji="1" lang="ja-JP" altLang="en-US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777673"/>
                  </a:ext>
                </a:extLst>
              </a:tr>
            </a:tbl>
          </a:graphicData>
        </a:graphic>
      </p:graphicFrame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A679C3C8-9D5D-5498-7B7E-FD6C291D9E8A}"/>
              </a:ext>
            </a:extLst>
          </p:cNvPr>
          <p:cNvGraphicFramePr>
            <a:graphicFrameLocks noGrp="1"/>
          </p:cNvGraphicFramePr>
          <p:nvPr/>
        </p:nvGraphicFramePr>
        <p:xfrm>
          <a:off x="7381700" y="2240263"/>
          <a:ext cx="432218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6081">
                  <a:extLst>
                    <a:ext uri="{9D8B030D-6E8A-4147-A177-3AD203B41FA5}">
                      <a16:colId xmlns:a16="http://schemas.microsoft.com/office/drawing/2014/main" val="3977075543"/>
                    </a:ext>
                  </a:extLst>
                </a:gridCol>
                <a:gridCol w="2386101">
                  <a:extLst>
                    <a:ext uri="{9D8B030D-6E8A-4147-A177-3AD203B41FA5}">
                      <a16:colId xmlns:a16="http://schemas.microsoft.com/office/drawing/2014/main" val="1133534293"/>
                    </a:ext>
                  </a:extLst>
                </a:gridCol>
              </a:tblGrid>
              <a:tr h="190132"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file-name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/>
                        <a:t>Contents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061324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node_cpu_usage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</a:t>
                      </a:r>
                      <a:r>
                        <a:rPr kumimoji="1" lang="en-US" altLang="ja-JP" sz="800" dirty="0" err="1"/>
                        <a:t>cpu </a:t>
                      </a:r>
                      <a:r>
                        <a:rPr kumimoji="1" lang="ja-JP" altLang="en-US" sz="800" dirty="0"/>
                        <a:t>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454684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node_memory_usage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Node memory utilization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0541982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node_net_usage_receive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Incoming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982627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node_net_usage_transmit</a:t>
                      </a:r>
                      <a:r>
                        <a:rPr kumimoji="1" lang="en-US" altLang="ja-JP" sz="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(bytes)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Transmission network utilization (bytes/second)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6227583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node_net_disk_io_usage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utilization rate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0298768"/>
                  </a:ext>
                </a:extLst>
              </a:tr>
              <a:tr h="1901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node_net_disk_space_usage</a:t>
                      </a:r>
                      <a:endParaRPr kumimoji="1" lang="en-US" altLang="ja-JP" sz="8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800" dirty="0"/>
                        <a:t>disk capacity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621449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BAEC60-57A9-EE73-0BDC-F4050F66E64C}"/>
              </a:ext>
            </a:extLst>
          </p:cNvPr>
          <p:cNvSpPr txBox="1"/>
          <p:nvPr/>
        </p:nvSpPr>
        <p:spPr>
          <a:xfrm>
            <a:off x="7381690" y="2027777"/>
            <a:ext cx="28210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/Metric/node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8728A6-7972-F3BA-F745-2FE15ADE69C7}"/>
              </a:ext>
            </a:extLst>
          </p:cNvPr>
          <p:cNvSpPr txBox="1"/>
          <p:nvPr/>
        </p:nvSpPr>
        <p:spPr>
          <a:xfrm>
            <a:off x="6571566" y="3953042"/>
            <a:ext cx="26377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Table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Contents of files in </a:t>
            </a:r>
            <a:r>
              <a:rPr kumimoji="1" lang="en-US" altLang="ja-JP" sz="105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/Metric/pod</a:t>
            </a:r>
          </a:p>
        </p:txBody>
      </p:sp>
    </p:spTree>
    <p:extLst>
      <p:ext uri="{BB962C8B-B14F-4D97-AF65-F5344CB8AC3E}">
        <p14:creationId xmlns:p14="http://schemas.microsoft.com/office/powerpoint/2010/main" val="4120673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/Log/eks_log/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/Log/CloudTrail_log/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/Log/CodeBuild_log/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pod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stored in text format.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time,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details.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/application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all log files in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/var/log/containers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container logs.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/dataplane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docker.service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for 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'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 /var/log/journal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kubelet.service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kubeproxy.service.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/host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Logs from </a:t>
            </a:r>
            <a:r>
              <a:rPr lang="en-US" altLang="ja-JP" sz="105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/var/log/dmesg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/var/log/secure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and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/var/log/messages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node. In other words, node logs.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/performance::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data for node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pod.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However, it is not possible to identify even the random string part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Log of the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of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EKS. I think it is only used for information about configuration changes, but it is collected just in case.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/master-node/*/kube-scheduler-*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"Successfully bound pod to node" pod="{namespace}/{pod}" node="{node }" evaluatedNodes=10 feasibleNodes=10"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shows which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are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deployed to which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when. The log of deleted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not listed.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deletion is determined on the condition that the data that was sent periodically is no longer sent, etc.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50614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 Trail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of user operations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history of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CodeCommit'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operations and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CodePipeline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's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pipeline firings.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format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Contents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D26A23F-0DA3-886F-33D1-D87459DE11E7}"/>
              </a:ext>
            </a:extLst>
          </p:cNvPr>
          <p:cNvSpPr txBox="1"/>
          <p:nvPr/>
        </p:nvSpPr>
        <p:spPr>
          <a:xfrm>
            <a:off x="171865" y="2542673"/>
            <a:ext cx="11848269" cy="646331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900" b="1" dirty="0">
                <a:solidFill>
                  <a:schemeClr val="tx1"/>
                </a:solidFill>
              </a:rPr>
              <a:t>User </a:t>
            </a:r>
            <a:r>
              <a:rPr kumimoji="1" lang="en-US" altLang="ja-JP" sz="900" b="1" dirty="0" err="1">
                <a:solidFill>
                  <a:schemeClr val="tx1"/>
                </a:solidFill>
              </a:rPr>
              <a:t>name,AWS </a:t>
            </a:r>
            <a:r>
              <a:rPr kumimoji="1" lang="en-US" altLang="ja-JP" sz="900" b="1" dirty="0">
                <a:solidFill>
                  <a:schemeClr val="tx1"/>
                </a:solidFill>
              </a:rPr>
              <a:t>access </a:t>
            </a:r>
            <a:r>
              <a:rPr kumimoji="1" lang="en-US" altLang="ja-JP" sz="900" b="1" dirty="0" err="1">
                <a:solidFill>
                  <a:schemeClr val="tx1"/>
                </a:solidFill>
              </a:rPr>
              <a:t>key,Event time,Event source,Event name,AWS region,Source </a:t>
            </a:r>
            <a:r>
              <a:rPr kumimoji="1" lang="en-US" altLang="ja-JP" sz="900" b="1" dirty="0">
                <a:solidFill>
                  <a:schemeClr val="tx1"/>
                </a:solidFill>
              </a:rPr>
              <a:t>IP </a:t>
            </a:r>
            <a:r>
              <a:rPr kumimoji="1" lang="en-US" altLang="ja-JP" sz="900" b="1" dirty="0" err="1">
                <a:solidFill>
                  <a:schemeClr val="tx1"/>
                </a:solidFill>
              </a:rPr>
              <a:t>address,User agent,Error code,Resources,Request ID,Event ID, Read-only,Event type,Recipient Account Id,Event category Read-only,Event type,Recipient </a:t>
            </a:r>
            <a:r>
              <a:rPr kumimoji="1" lang="en-US" altLang="ja-JP" sz="900" b="1" dirty="0">
                <a:solidFill>
                  <a:schemeClr val="tx1"/>
                </a:solidFill>
              </a:rPr>
              <a:t>Account </a:t>
            </a:r>
            <a:r>
              <a:rPr kumimoji="1" lang="en-US" altLang="ja-JP" sz="900" b="1" dirty="0" err="1">
                <a:solidFill>
                  <a:schemeClr val="tx1"/>
                </a:solidFill>
              </a:rPr>
              <a:t>Id,Event </a:t>
            </a:r>
            <a:r>
              <a:rPr kumimoji="1" lang="en-US" altLang="ja-JP" sz="900" b="1" dirty="0">
                <a:solidFill>
                  <a:schemeClr val="tx1"/>
                </a:solidFill>
              </a:rPr>
              <a:t>category</a:t>
            </a:r>
          </a:p>
          <a:p>
            <a:r>
              <a:rPr kumimoji="1" lang="en-US" altLang="ja-JP" sz="900" dirty="0">
                <a:solidFill>
                  <a:schemeClr val="tx1"/>
                </a:solidFill>
              </a:rPr>
              <a:t>i-0f19d79781f263d55,ASIAYYB73R3DIMKFS6PE,2022-06-28T10:26:57Z,ssm.amazonaws.com,UpdateInstanceInformation,ap-northeast-1,10.6.1. 243,aws-sdk-go/1.41.4 (go1.17.6; </a:t>
            </a:r>
            <a:r>
              <a:rPr kumimoji="1" lang="en-US" altLang="ja-JP" sz="900" dirty="0" err="1">
                <a:solidFill>
                  <a:schemeClr val="tx1"/>
                </a:solidFill>
              </a:rPr>
              <a:t>linux</a:t>
            </a:r>
            <a:r>
              <a:rPr kumimoji="1" lang="en-US" altLang="ja-JP" sz="900" dirty="0">
                <a:solidFill>
                  <a:schemeClr val="tx1"/>
                </a:solidFill>
              </a:rPr>
              <a:t>; amd64) </a:t>
            </a:r>
            <a:r>
              <a:rPr kumimoji="1" lang="en-US" altLang="ja-JP" sz="900" dirty="0" err="1">
                <a:solidFill>
                  <a:schemeClr val="tx1"/>
                </a:solidFill>
              </a:rPr>
              <a:t>amazon-ssm-agent/,</a:t>
            </a:r>
            <a:r>
              <a:rPr kumimoji="1" lang="en-US" altLang="ja-JP" sz="900" dirty="0">
                <a:solidFill>
                  <a:schemeClr val="tx1"/>
                </a:solidFill>
              </a:rPr>
              <a:t>[],94377f9d-6416-43e1-a0c1-35cf28f76363,6104ca33-fce7-42d5-91d3-c3 fcb4703585,false,AwsApiCall,601429348038,Management</a:t>
            </a:r>
          </a:p>
          <a:p>
            <a:r>
              <a:rPr lang="en-US" altLang="ja-JP" sz="900" dirty="0">
                <a:solidFill>
                  <a:schemeClr val="tx1"/>
                </a:solidFill>
              </a:rPr>
              <a:t>...</a:t>
            </a:r>
            <a:endParaRPr kumimoji="1" lang="en-US" altLang="ja-JP" sz="900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3E69A88-5EBB-1C79-E488-82BE870C5DBD}"/>
              </a:ext>
            </a:extLst>
          </p:cNvPr>
          <p:cNvSpPr txBox="1"/>
          <p:nvPr/>
        </p:nvSpPr>
        <p:spPr>
          <a:xfrm>
            <a:off x="1131847" y="3590925"/>
            <a:ext cx="8709985" cy="297004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${User name} 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: Name of the user who </a:t>
            </a:r>
            <a:r>
              <a:rPr lang="ja-JP" altLang="en-US" sz="1100" dirty="0">
                <a:solidFill>
                  <a:srgbClr val="333333"/>
                </a:solidFill>
                <a:latin typeface="YakuHanJPs"/>
              </a:rPr>
              <a:t>sent the request, or username for 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IAM </a:t>
            </a:r>
            <a:r>
              <a:rPr lang="ja-JP" altLang="en-US" sz="1100" dirty="0">
                <a:solidFill>
                  <a:srgbClr val="333333"/>
                </a:solidFill>
                <a:latin typeface="YakuHanJPs"/>
              </a:rPr>
              <a:t>users.</a:t>
            </a:r>
            <a:endParaRPr lang="en-US" altLang="ja-JP" sz="1100" dirty="0">
              <a:solidFill>
                <a:srgbClr val="333333"/>
              </a:solidFill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${AWS access key}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Access key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ID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used to sign the request</a:t>
            </a: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time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The date and time the request was created, in Coordinated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Universal Time (UTC).</a:t>
            </a: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source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The service where the request was made.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name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Requested action.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AWS region } 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:</a:t>
            </a:r>
            <a:r>
              <a:rPr lang="ja-JP" altLang="en-US" sz="1100" dirty="0">
                <a:solidFill>
                  <a:srgbClr val="333333"/>
                </a:solidFill>
                <a:latin typeface="YakuHanJPs"/>
              </a:rPr>
              <a:t>The 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AWS </a:t>
            </a:r>
            <a:r>
              <a:rPr lang="ja-JP" altLang="en-US" sz="1100" dirty="0">
                <a:solidFill>
                  <a:srgbClr val="333333"/>
                </a:solidFill>
                <a:latin typeface="YakuHanJPs"/>
              </a:rPr>
              <a:t>region where the request was made.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Source IP address } :IP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address where the request was made.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User agent } :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The agent for which the request was made, such as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AWS Management Console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,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AWS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service,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AWS SDK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or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AWS CLI.</a:t>
            </a: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Error code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Returned if the request returns an error.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Resources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list of resources accessed by the event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(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resource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ARN,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resource owner account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ID,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resource type identifier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)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.</a:t>
            </a:r>
            <a:endParaRPr lang="en-US" altLang="ja-JP" sz="1100" dirty="0">
              <a:solidFill>
                <a:srgbClr val="333333"/>
              </a:solidFill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Request ID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Value identifying the request. The service being called generates this value.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ID } :GUID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generated by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CloudTrail to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uniquely identify each event.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Read-only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Identifies if this is a read-only operation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(true/false)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type } :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One of </a:t>
            </a:r>
            <a:r>
              <a:rPr lang="en-US" altLang="ja-JP" sz="1100" b="0" i="0" dirty="0" err="1">
                <a:solidFill>
                  <a:srgbClr val="333333"/>
                </a:solidFill>
                <a:effectLst/>
                <a:latin typeface="YakuHanJPs"/>
              </a:rPr>
              <a:t>AwsApiCall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, </a:t>
            </a:r>
            <a:r>
              <a:rPr lang="en-US" altLang="ja-JP" sz="1100" b="0" i="0" dirty="0" err="1">
                <a:solidFill>
                  <a:srgbClr val="333333"/>
                </a:solidFill>
                <a:effectLst/>
                <a:latin typeface="YakuHanJPs"/>
              </a:rPr>
              <a:t>AwsServiceEvent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, </a:t>
            </a:r>
            <a:r>
              <a:rPr lang="en-US" altLang="ja-JP" sz="1100" b="0" i="0" dirty="0" err="1">
                <a:solidFill>
                  <a:srgbClr val="333333"/>
                </a:solidFill>
                <a:effectLst/>
                <a:latin typeface="YakuHanJPs"/>
              </a:rPr>
              <a:t>AwsConsoleAction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, </a:t>
            </a:r>
            <a:r>
              <a:rPr lang="en-US" altLang="ja-JP" sz="1100" b="0" i="0" dirty="0" err="1">
                <a:solidFill>
                  <a:srgbClr val="333333"/>
                </a:solidFill>
                <a:effectLst/>
                <a:latin typeface="YakuHanJPs"/>
              </a:rPr>
              <a:t>AwsConsoleSignIn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, or </a:t>
            </a:r>
            <a:r>
              <a:rPr lang="en-US" altLang="ja-JP" sz="1100" b="0" i="0" dirty="0" err="1">
                <a:solidFill>
                  <a:srgbClr val="333333"/>
                </a:solidFill>
                <a:effectLst/>
                <a:latin typeface="YakuHanJPs"/>
              </a:rPr>
              <a:t>AwsCloudTrailInsight</a:t>
            </a:r>
            <a:r>
              <a:rPr lang="ja-JP" altLang="en-US" sz="1100" dirty="0">
                <a:solidFill>
                  <a:srgbClr val="333333"/>
                </a:solidFill>
                <a:latin typeface="YakuHanJPs"/>
              </a:rPr>
              <a:t>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Recipient Account Id } :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The account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ID that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received this event.</a:t>
            </a:r>
            <a:endParaRPr lang="en-US" altLang="ja-JP" sz="1100" b="0" i="0" dirty="0">
              <a:solidFill>
                <a:srgbClr val="333333"/>
              </a:solidFill>
              <a:effectLst/>
              <a:latin typeface="YakuHanJPs"/>
            </a:endParaRPr>
          </a:p>
          <a:p>
            <a:pPr algn="l"/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${ Event category} :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One of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Management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event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(Management)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,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Data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event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(Data)</a:t>
            </a:r>
            <a:r>
              <a:rPr lang="en-US" altLang="ja-JP" sz="1100" dirty="0">
                <a:solidFill>
                  <a:srgbClr val="333333"/>
                </a:solidFill>
                <a:latin typeface="YakuHanJPs"/>
              </a:rPr>
              <a:t>, or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Insights </a:t>
            </a:r>
            <a:r>
              <a:rPr lang="ja-JP" altLang="en-US" sz="1100" b="0" i="0" dirty="0">
                <a:solidFill>
                  <a:srgbClr val="333333"/>
                </a:solidFill>
                <a:effectLst/>
                <a:latin typeface="YakuHanJPs"/>
              </a:rPr>
              <a:t>event </a:t>
            </a:r>
            <a:r>
              <a:rPr lang="en-US" altLang="ja-JP" sz="1100" b="0" i="0" dirty="0">
                <a:solidFill>
                  <a:srgbClr val="333333"/>
                </a:solidFill>
                <a:effectLst/>
                <a:latin typeface="YakuHanJPs"/>
              </a:rPr>
              <a:t>(Insight).</a:t>
            </a:r>
          </a:p>
          <a:p>
            <a:pPr algn="l"/>
            <a:r>
              <a:rPr lang="ja-JP" altLang="en-US" sz="1100" b="0" i="0" u="sng" dirty="0">
                <a:solidFill>
                  <a:srgbClr val="333333"/>
                </a:solidFill>
                <a:effectLst/>
                <a:latin typeface="YakuHanJPs"/>
              </a:rPr>
              <a:t>*Details: </a:t>
            </a:r>
            <a:r>
              <a:rPr lang="en-US" altLang="ja-JP" sz="1100" b="0" i="0" u="sng" dirty="0">
                <a:solidFill>
                  <a:srgbClr val="333333"/>
                </a:solidFill>
                <a:effectLst/>
                <a:latin typeface="YakuHanJPs"/>
              </a:rPr>
              <a:t>https://docs.aws.amazon.com/ja_jp/awscloudtrail/latest/userguide/cloudtrail-event-reference-record-contents.html</a:t>
            </a:r>
          </a:p>
        </p:txBody>
      </p:sp>
    </p:spTree>
    <p:extLst>
      <p:ext uri="{BB962C8B-B14F-4D97-AF65-F5344CB8AC3E}">
        <p14:creationId xmlns:p14="http://schemas.microsoft.com/office/powerpoint/2010/main" val="2481396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 Build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Processing logs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 Build, with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in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first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 and details in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column log.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Type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/scenario9-make-image-*: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container image creation and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/scenario9-eks-deploy-*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Deployment log for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EKS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Collected in case it may not be used.</a:t>
            </a:r>
            <a:endParaRPr lang="en-US" altLang="ja-JP" sz="12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73074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04B876A2-D2D1-9487-56AD-454977E95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b="1" dirty="0"/>
              <a:t>Case</a:t>
            </a:r>
            <a:r>
              <a:rPr kumimoji="1" lang="ja-JP" altLang="en-US" sz="2400" b="1" dirty="0"/>
              <a:t> </a:t>
            </a:r>
            <a:r>
              <a:rPr kumimoji="1" lang="en-US" altLang="ja-JP" sz="2400" b="1" dirty="0"/>
              <a:t>#9: </a:t>
            </a:r>
            <a:r>
              <a:rPr lang="ja-JP" altLang="en-US" sz="2400" b="1" dirty="0"/>
              <a:t>Mistakes made by </a:t>
            </a:r>
            <a:r>
              <a:rPr lang="en-US" altLang="ja-JP" sz="2400" b="1" dirty="0" err="1"/>
              <a:t>GitOps</a:t>
            </a:r>
            <a:endParaRPr kumimoji="1" lang="ja-JP" altLang="en-US" sz="2400" b="1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A5726A4-7E56-50C5-A58E-99F1C72335F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Event: Affects the error rate of the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service.</a:t>
            </a:r>
            <a:endParaRPr kumimoji="1" lang="en-US" altLang="ja-JP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Cause: A worker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deploys a manifest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file with incorrect resource limits </a:t>
            </a:r>
            <a:r>
              <a:rPr kumimoji="1" lang="en-US" altLang="ja-JP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to the </a:t>
            </a: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游ゴシック"/>
                <a:ea typeface="游ゴシック"/>
              </a:rPr>
              <a:t>production environment. The system initially runs, but soon the resource limit is reached and the system is unable to handle all the user transactions, resulting in errors.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Difficulty in identifying the cause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Identify logs that are not tied to entities in the system.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e.g., logs of user operations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should not occur immediately after a </a:t>
            </a:r>
            <a:r>
              <a:rPr lang="en-US" altLang="ja-JP" sz="11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Push.</a:t>
            </a:r>
          </a:p>
        </p:txBody>
      </p:sp>
    </p:spTree>
    <p:extLst>
      <p:ext uri="{BB962C8B-B14F-4D97-AF65-F5344CB8AC3E}">
        <p14:creationId xmlns:p14="http://schemas.microsoft.com/office/powerpoint/2010/main" val="542237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Diagram</a:t>
            </a:r>
            <a:endParaRPr kumimoji="1" lang="ja-JP" altLang="en-US" sz="24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561F777-CA88-6A86-EDEC-E1164580B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075" y="1015217"/>
            <a:ext cx="9232422" cy="5561986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1196F4A-0A59-C199-561C-8896B6EFD74D}"/>
              </a:ext>
            </a:extLst>
          </p:cNvPr>
          <p:cNvSpPr/>
          <p:nvPr/>
        </p:nvSpPr>
        <p:spPr bwMode="auto">
          <a:xfrm>
            <a:off x="6096000" y="3727450"/>
            <a:ext cx="1047750" cy="222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ja-JP" sz="1400" dirty="0">
                <a:solidFill>
                  <a:schemeClr val="accent4"/>
                </a:solidFill>
                <a:latin typeface="+mj-ea"/>
                <a:ea typeface="+mj-ea"/>
              </a:rPr>
              <a:t>Image pull</a:t>
            </a:r>
            <a:endParaRPr kumimoji="1" lang="ja-JP" altLang="en-US" sz="14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E471BE01-EE7F-D17F-6BD7-62850EF431F0}"/>
              </a:ext>
            </a:extLst>
          </p:cNvPr>
          <p:cNvSpPr/>
          <p:nvPr/>
        </p:nvSpPr>
        <p:spPr bwMode="auto">
          <a:xfrm>
            <a:off x="3867150" y="2616200"/>
            <a:ext cx="2343150" cy="41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400" dirty="0">
                <a:solidFill>
                  <a:schemeClr val="accent4"/>
                </a:solidFill>
                <a:latin typeface="+mj-ea"/>
                <a:ea typeface="+mj-ea"/>
              </a:rPr>
              <a:t>Applying the manifest file</a:t>
            </a:r>
          </a:p>
          <a:p>
            <a:r>
              <a:rPr lang="en-US" altLang="ja-JP" sz="1400" dirty="0">
                <a:solidFill>
                  <a:schemeClr val="accent4"/>
                </a:solidFill>
                <a:latin typeface="+mj-ea"/>
                <a:ea typeface="+mj-ea"/>
                <a:sym typeface="Wingdings" panose="05000000000000000000" pitchFamily="2" charset="2"/>
              </a:rPr>
              <a:t> redeploy pods</a:t>
            </a:r>
            <a:endParaRPr kumimoji="1" lang="ja-JP" altLang="en-US" sz="1400" dirty="0">
              <a:solidFill>
                <a:schemeClr val="accent4"/>
              </a:solidFill>
              <a:latin typeface="+mj-ea"/>
              <a:ea typeface="+mj-ea"/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6BFBB0AB-5C61-536A-735D-7BF24A13B850}"/>
              </a:ext>
            </a:extLst>
          </p:cNvPr>
          <p:cNvSpPr/>
          <p:nvPr/>
        </p:nvSpPr>
        <p:spPr bwMode="auto">
          <a:xfrm>
            <a:off x="9848850" y="1282700"/>
            <a:ext cx="2343150" cy="41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Pod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D07490EF-6E92-5359-1030-FE18C3D9BDA0}"/>
              </a:ext>
            </a:extLst>
          </p:cNvPr>
          <p:cNvSpPr/>
          <p:nvPr/>
        </p:nvSpPr>
        <p:spPr bwMode="auto">
          <a:xfrm>
            <a:off x="9848850" y="1631950"/>
            <a:ext cx="2343150" cy="4127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400" dirty="0">
                <a:latin typeface="+mj-ea"/>
                <a:ea typeface="+mj-ea"/>
              </a:rPr>
              <a:t>Node</a:t>
            </a:r>
            <a:endParaRPr kumimoji="1" lang="ja-JP" altLang="en-US" sz="1400" dirty="0">
              <a:latin typeface="+mj-ea"/>
              <a:ea typeface="+mj-ea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19345F1-A8B1-BCF7-C4F4-AC028B241575}"/>
              </a:ext>
            </a:extLst>
          </p:cNvPr>
          <p:cNvSpPr/>
          <p:nvPr/>
        </p:nvSpPr>
        <p:spPr bwMode="auto">
          <a:xfrm>
            <a:off x="3187700" y="5177726"/>
            <a:ext cx="736600" cy="3086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100" dirty="0">
                <a:latin typeface="+mj-ea"/>
                <a:ea typeface="+mj-ea"/>
              </a:rPr>
              <a:t>Cannot access</a:t>
            </a:r>
            <a:endParaRPr kumimoji="1" lang="ja-JP" altLang="en-US" sz="1100" dirty="0">
              <a:latin typeface="+mj-ea"/>
              <a:ea typeface="+mj-ea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DC9036C-C7F7-F857-A902-E376090B25E8}"/>
              </a:ext>
            </a:extLst>
          </p:cNvPr>
          <p:cNvSpPr/>
          <p:nvPr/>
        </p:nvSpPr>
        <p:spPr bwMode="auto">
          <a:xfrm>
            <a:off x="2384425" y="6181725"/>
            <a:ext cx="803275" cy="2063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200" dirty="0">
                <a:latin typeface="+mj-ea"/>
                <a:ea typeface="+mj-ea"/>
              </a:rPr>
              <a:t>User</a:t>
            </a:r>
            <a:endParaRPr kumimoji="1" lang="ja-JP" altLang="en-US" sz="1200" dirty="0">
              <a:latin typeface="+mj-ea"/>
              <a:ea typeface="+mj-ea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1D2112B-0150-AF85-BE55-C56A95DB783F}"/>
              </a:ext>
            </a:extLst>
          </p:cNvPr>
          <p:cNvSpPr txBox="1"/>
          <p:nvPr/>
        </p:nvSpPr>
        <p:spPr>
          <a:xfrm>
            <a:off x="1384300" y="2636490"/>
            <a:ext cx="2343150" cy="20928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ja-JP" altLang="en-US" sz="1000" dirty="0">
                <a:solidFill>
                  <a:schemeClr val="accent6"/>
                </a:solidFill>
              </a:rPr>
              <a:t>1. A Git user pushes a manifest file with incorrect resource limits to the production environment</a:t>
            </a:r>
          </a:p>
          <a:p>
            <a:r>
              <a:rPr lang="ja-JP" altLang="en-US" sz="1000" dirty="0">
                <a:solidFill>
                  <a:schemeClr val="accent6"/>
                </a:solidFill>
              </a:rPr>
              <a:t>2. The Administrator allows deployment to the environment.</a:t>
            </a:r>
          </a:p>
          <a:p>
            <a:r>
              <a:rPr lang="ja-JP" altLang="en-US" sz="1000" dirty="0">
                <a:solidFill>
                  <a:schemeClr val="accent6"/>
                </a:solidFill>
              </a:rPr>
              <a:t>3. The pods for the service are redeployed as per the manifest file.</a:t>
            </a:r>
          </a:p>
          <a:p>
            <a:r>
              <a:rPr lang="ja-JP" altLang="en-US" sz="1000" dirty="0">
                <a:solidFill>
                  <a:schemeClr val="accent6"/>
                </a:solidFill>
              </a:rPr>
              <a:t>4. At first, the pod starts and processes normally, but after some time, it becomes unable to process and causes an error.</a:t>
            </a:r>
          </a:p>
          <a:p>
            <a:r>
              <a:rPr lang="ja-JP" altLang="en-US" sz="1000" dirty="0">
                <a:solidFill>
                  <a:schemeClr val="accent6"/>
                </a:solidFill>
              </a:rPr>
              <a:t>5. the entire web service is affected and 5xx errors occur frequently.</a:t>
            </a:r>
          </a:p>
        </p:txBody>
      </p:sp>
    </p:spTree>
    <p:extLst>
      <p:ext uri="{BB962C8B-B14F-4D97-AF65-F5344CB8AC3E}">
        <p14:creationId xmlns:p14="http://schemas.microsoft.com/office/powerpoint/2010/main" val="733355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5999"/>
            <a:ext cx="11664951" cy="5440947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Environmental Information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 environment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 EKS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Entities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Nodes (Worker Node only*): 10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Number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pods: 267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Faulty target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namespace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name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scenario9-book-info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 Location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by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user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scenario9-user-A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ja-JP" sz="1200" b="1" dirty="0">
              <a:solidFill>
                <a:schemeClr val="tx1"/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Occurrence time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2024/02/06 05:15Z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Error rate for </a:t>
            </a: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book-info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Failure time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when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SLI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begins to be affected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C00000"/>
                </a:solidFill>
                <a:latin typeface="游ゴシック"/>
                <a:ea typeface="游ゴシック"/>
              </a:rPr>
              <a:t>2024-02-06 05:20:41.019Z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Time for the first 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500</a:t>
            </a:r>
            <a:r>
              <a:rPr lang="ja-JP" altLang="en-US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.</a:t>
            </a:r>
            <a:r>
              <a:rPr lang="en-US" altLang="ja-JP" sz="1200" b="1" dirty="0">
                <a:solidFill>
                  <a:schemeClr val="tx1"/>
                </a:solidFill>
                <a:latin typeface="游ゴシック"/>
                <a:ea typeface="游ゴシック"/>
              </a:rPr>
              <a:t>)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 for people to notice obstacles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assumed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Assume the error rate exceeds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1%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it is time to alert.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1DF253-C828-15B1-E9A4-9009ED414AA9}"/>
              </a:ext>
            </a:extLst>
          </p:cNvPr>
          <p:cNvSpPr txBox="1"/>
          <p:nvPr/>
        </p:nvSpPr>
        <p:spPr>
          <a:xfrm>
            <a:off x="6704600" y="119046"/>
            <a:ext cx="548740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*Because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EKS is 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fully managed, there is no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Master Node (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managed by </a:t>
            </a:r>
            <a:r>
              <a:rPr lang="en-US" altLang="ja-JP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AWS)</a:t>
            </a: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ja-JP" altLang="en-US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526989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Environment Details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30" y="1016000"/>
            <a:ext cx="3658765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GitOps </a:t>
            </a:r>
            <a:r>
              <a:rPr lang="ja-JP" altLang="en-US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 Details</a:t>
            </a:r>
            <a:endParaRPr lang="en-US" altLang="ja-JP" sz="1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characters (in a play or novel)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users: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people who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scenario9-user-A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scenario9-user-B</a:t>
            </a: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scenario9-user-C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admin: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approver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scenario9-user-admin</a:t>
            </a: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Pipeline System Configuration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CICD Pipeline: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CodePipeline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Git: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CodeCommit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 the repository, there is a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manifest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for the microservice </a:t>
            </a:r>
            <a:r>
              <a:rPr lang="en-US" altLang="ja-JP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(scenario9-book-info) and Docker </a:t>
            </a:r>
            <a:r>
              <a:rPr lang="ja-JP" altLang="en-US" sz="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files for each container, etc.</a:t>
            </a:r>
            <a:endParaRPr lang="en-US" altLang="ja-JP" sz="8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Build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CodeBuild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CodeBuild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Container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Registry: ECR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F51EE53-9E8E-150F-FB2C-2DA5FFE62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2368" y="1320178"/>
            <a:ext cx="7636102" cy="3071386"/>
          </a:xfrm>
          <a:prstGeom prst="rect">
            <a:avLst/>
          </a:prstGeom>
        </p:spPr>
      </p:pic>
      <p:sp>
        <p:nvSpPr>
          <p:cNvPr id="4" name="コンテンツ プレースホルダー 4">
            <a:extLst>
              <a:ext uri="{FF2B5EF4-FFF2-40B4-BE49-F238E27FC236}">
                <a16:creationId xmlns:a16="http://schemas.microsoft.com/office/drawing/2014/main" id="{E33C45AD-5321-8553-2E34-0F3E140777CA}"/>
              </a:ext>
            </a:extLst>
          </p:cNvPr>
          <p:cNvSpPr txBox="1">
            <a:spLocks/>
          </p:cNvSpPr>
          <p:nvPr/>
        </p:nvSpPr>
        <p:spPr>
          <a:xfrm>
            <a:off x="5036056" y="4311354"/>
            <a:ext cx="6626555" cy="2104189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pipeline processing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users 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code.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The pipeline ignites when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is made.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Create an image from a container file in the repository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it to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ECR.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Have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admin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approve the next stage.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approval, deploy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Kubernetes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880461" lvl="3" indent="-285750">
              <a:buClr>
                <a:srgbClr val="1E32A5"/>
              </a:buClr>
              <a:defRPr/>
            </a:pPr>
            <a:r>
              <a:rPr lang="ja-JP" altLang="en-US" sz="105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If rejected, it does not go to the deploy stage.</a:t>
            </a:r>
            <a:endParaRPr lang="en-US" altLang="ja-JP" sz="105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5F36C4D-6854-05CD-0875-6DCC4CA75DBD}"/>
              </a:ext>
            </a:extLst>
          </p:cNvPr>
          <p:cNvSpPr txBox="1"/>
          <p:nvPr/>
        </p:nvSpPr>
        <p:spPr>
          <a:xfrm>
            <a:off x="6432550" y="2717371"/>
            <a:ext cx="748923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fontAlgn="base"/>
            <a:r>
              <a:rPr kumimoji="1" lang="en-US" altLang="ja-JP" sz="1200" dirty="0">
                <a:solidFill>
                  <a:schemeClr val="accent4"/>
                </a:solidFill>
              </a:rPr>
              <a:t>2. ignite</a:t>
            </a:r>
            <a:endParaRPr kumimoji="1" lang="ja-JP" altLang="en-US" sz="1200" dirty="0">
              <a:solidFill>
                <a:schemeClr val="accent4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3418CE9-547F-4821-0181-F982C2551234}"/>
              </a:ext>
            </a:extLst>
          </p:cNvPr>
          <p:cNvSpPr txBox="1"/>
          <p:nvPr/>
        </p:nvSpPr>
        <p:spPr>
          <a:xfrm>
            <a:off x="9645505" y="2718746"/>
            <a:ext cx="96372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fontAlgn="base"/>
            <a:r>
              <a:rPr lang="en-US" altLang="ja-JP" sz="1200" dirty="0">
                <a:solidFill>
                  <a:schemeClr val="accent4"/>
                </a:solidFill>
              </a:rPr>
              <a:t>4</a:t>
            </a:r>
            <a:r>
              <a:rPr kumimoji="1" lang="en-US" altLang="ja-JP" sz="1200" dirty="0">
                <a:solidFill>
                  <a:schemeClr val="accent4"/>
                </a:solidFill>
              </a:rPr>
              <a:t>. approval</a:t>
            </a:r>
            <a:endParaRPr kumimoji="1" lang="ja-JP" altLang="en-US" sz="12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76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Measurement period: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2024/02/05 05:00Z ~ 2024/02/07 05:00Z (48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hours 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00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minutes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KPI(SLI):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Error rate when accessing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productpage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endParaRPr lang="en-US" altLang="zh-TW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Incorrect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manifestfile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zh-TW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</a:t>
            </a:r>
            <a:r>
              <a:rPr lang="en-US" altLang="zh-TW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2024/02/06 05:15Z</a:t>
            </a:r>
            <a:endParaRPr lang="ja-JP" altLang="en-US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Affected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pods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</a:t>
            </a:r>
          </a:p>
          <a:p>
            <a:pPr marL="397921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Root cause: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user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pushing manifest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with incorrect resource limits.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Secondary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cause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: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incorrectly configured resource limits in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caused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processing to become unmanageable, affecting the overall error rate of the service.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112171" indent="0">
              <a:buClr>
                <a:srgbClr val="1E32A5"/>
              </a:buClr>
              <a:buNone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creation procedure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Periodically send requests to microservice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 (scenario9-book-info) from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outside.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Even before the outage,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users pushed 4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times to get the pipeline going, and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admin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approved/rejected them.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After a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day, a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user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makes a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with the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wrong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manifest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file and the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Git admin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approves it.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Deployed to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Kubernetes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environment with incorrect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deployment manifest.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At the moment of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deployment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handles the process, but after a short time, it becomes unable to process 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OOM kills it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It also affects productpage-v1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, which affects the overall error rate of the service.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 (SLI)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will use </a:t>
            </a:r>
            <a:r>
              <a:rPr lang="en-US" altLang="ja-JP" sz="12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metrics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CPU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usage, memory usage, etc.)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Prometheus.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All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and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node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logs are obtained from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CloudWatch Logs.</a:t>
            </a:r>
          </a:p>
          <a:p>
            <a:pPr marL="397921" indent="-28575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From the data of 5~7, etc., identify the root cause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(git push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operation by 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scenario9-user-A) related to SLI.</a:t>
            </a:r>
          </a:p>
          <a:p>
            <a:pPr marL="112171" indent="0">
              <a:buClr>
                <a:srgbClr val="1E32A5"/>
              </a:buClr>
              <a:buNone/>
              <a:defRPr/>
            </a:pP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392011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2400" b="1" dirty="0"/>
              <a:t>Scenario Creation/Procedures</a:t>
            </a:r>
            <a:endParaRPr kumimoji="1" lang="ja-JP" altLang="en-US" sz="2400" dirty="0"/>
          </a:p>
        </p:txBody>
      </p:sp>
      <p:sp>
        <p:nvSpPr>
          <p:cNvPr id="7" name="コンテンツ プレースホルダー 4">
            <a:extLst>
              <a:ext uri="{FF2B5EF4-FFF2-40B4-BE49-F238E27FC236}">
                <a16:creationId xmlns:a16="http://schemas.microsoft.com/office/drawing/2014/main" id="{A4BC78CE-819B-6542-1833-B5CFDA8C2726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283621" indent="-1714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Assumption of cause identification procedure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55071" indent="-34290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Apply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MINERAL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 log and metrics data to identify the top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 POD.</a:t>
            </a:r>
          </a:p>
          <a:p>
            <a:pPr lvl="1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POD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 be identified this time: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details-v1 (scenario9-book-info)</a:t>
            </a:r>
          </a:p>
          <a:p>
            <a:pPr marL="455071" indent="-34290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Identify anomalous timestamps based on log anomaly detection results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from the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top </a:t>
            </a: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1 POD.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55071" indent="-34290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Apply log anomaly detection algorithm to log data in </a:t>
            </a:r>
            <a:r>
              <a:rPr lang="en-US" altLang="ja-JP" sz="14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cloud_trail.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455071" indent="-342900">
              <a:buClr>
                <a:srgbClr val="1E32A5"/>
              </a:buClr>
              <a:buFont typeface="+mj-lt"/>
              <a:buAutoNum type="arabicPeriod"/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Identify abnormal log messages from the results of 3.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lvl="1">
              <a:buClr>
                <a:srgbClr val="1E32A5"/>
              </a:buClr>
              <a:defRPr/>
            </a:pP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push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log 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by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scenario9-user-A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 to </a:t>
            </a:r>
            <a:r>
              <a:rPr lang="ja-JP" altLang="en-US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be identified this time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D8DA491-8CB6-D713-D5AE-A66BF7558E1A}"/>
              </a:ext>
            </a:extLst>
          </p:cNvPr>
          <p:cNvSpPr/>
          <p:nvPr/>
        </p:nvSpPr>
        <p:spPr bwMode="auto">
          <a:xfrm>
            <a:off x="263520" y="4603415"/>
            <a:ext cx="11237493" cy="1516982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Apply REASON on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cloudwatch 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log data and metrics data to identify the top-1 ranked pod (i.e., detail-v1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)</a:t>
            </a:r>
            <a:endParaRPr lang="en-US" altLang="ja-JP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Based log anomaly detection results from top-1 ranked pod identify the anomalous timestamps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T_watch 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(i.e., 2022-06-28 03:59:37)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;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</a:t>
            </a:r>
            <a:endParaRPr lang="en-US" altLang="ja-JP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Apply log anomaly detection algorithm on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cloud_trail 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log data: contain false 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positives</a:t>
            </a:r>
            <a:endParaRPr lang="en-US" altLang="ja-JP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Leverage the detection results of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cloudwatch 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log to filter out false positives in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cloud_trail </a:t>
            </a:r>
            <a:r>
              <a:rPr lang="en-US" altLang="ja-JP" sz="1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results</a:t>
            </a:r>
            <a:endParaRPr lang="en-US" altLang="ja-JP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  <a:p>
            <a:pPr algn="l" rtl="0" fontAlgn="base">
              <a:buFont typeface="Arial" panose="020B0604020202020204" pitchFamily="34" charset="0"/>
              <a:buChar char="•"/>
            </a:pP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Report final abnormal log messages in </a:t>
            </a:r>
            <a:r>
              <a:rPr lang="en-US" altLang="ja-JP" sz="1600" b="0" i="0" u="none" strike="noStrike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cloud_trail </a:t>
            </a:r>
            <a:r>
              <a:rPr lang="en-US" altLang="ja-JP" sz="1600" b="0" i="0" u="none" strike="noStrike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log data</a:t>
            </a:r>
            <a:endParaRPr lang="en-US" altLang="ja-JP" sz="16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5618F0C-56A7-F3FF-9613-DFA18525AE9A}"/>
              </a:ext>
            </a:extLst>
          </p:cNvPr>
          <p:cNvSpPr txBox="1"/>
          <p:nvPr/>
        </p:nvSpPr>
        <p:spPr>
          <a:xfrm>
            <a:off x="263520" y="4253678"/>
            <a:ext cx="40607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Reference</a:t>
            </a:r>
            <a:r>
              <a:rPr lang="en-US" altLang="ja-JP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Procedure for identifying the cause of </a:t>
            </a:r>
            <a:r>
              <a:rPr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previous </a:t>
            </a:r>
            <a:r>
              <a:rPr kumimoji="1" lang="ja-JP" alt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security changes</a:t>
            </a:r>
            <a:endParaRPr kumimoji="1" lang="ja-JP" altLang="en-US" sz="14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3DBECC1-A5C2-90BA-BDF3-C8D33DA62F39}"/>
              </a:ext>
            </a:extLst>
          </p:cNvPr>
          <p:cNvSpPr txBox="1"/>
          <p:nvPr/>
        </p:nvSpPr>
        <p:spPr>
          <a:xfrm>
            <a:off x="585784" y="3121223"/>
            <a:ext cx="10592964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scenario9-user-A,,2024-02-06T05:15:47Z,codecommit.amazonaws.com,GitPush,ap-northeast-1,35.75.199.161,git/2.40.1,,[],567be5fe-5085- 4257-82c2-e1bce40f86c8,449e44c3-df85-4b11-8796-7111285a0307,false,AwsApiCall,601429348038,Management</a:t>
            </a:r>
          </a:p>
          <a:p>
            <a:pPr fontAlgn="base"/>
            <a:r>
              <a:rPr kumimoji="1" lang="en-US" altLang="ja-JP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scenario9-user-A,,2024-02-06T05:15:46Z,codecommit.amazonaws.com,GitPush,ap-northeast-1,35.75.199.161,git/2.40.1,,[],37476768-c8ea- 40d9-b08a-825ab32f832a,3c686d65-d86b-46fc-a109-f86c3d2381c9,false,AwsApiCall,601429348038,Management</a:t>
            </a:r>
            <a:endParaRPr kumimoji="1" lang="ja-JP" altLang="en-US" sz="7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2601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919BD4CB-712E-9093-B891-7BA7EDEA8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3200" b="1" dirty="0"/>
              <a:t>Stored Data Summary</a:t>
            </a:r>
          </a:p>
        </p:txBody>
      </p:sp>
    </p:spTree>
    <p:extLst>
      <p:ext uri="{BB962C8B-B14F-4D97-AF65-F5344CB8AC3E}">
        <p14:creationId xmlns:p14="http://schemas.microsoft.com/office/powerpoint/2010/main" val="1747044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1DE8C1-DDA9-2DF8-1E92-464F07D394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b="1" dirty="0"/>
              <a:t>sampling data</a:t>
            </a:r>
            <a:endParaRPr kumimoji="1" lang="ja-JP" altLang="en-US" sz="2400" dirty="0"/>
          </a:p>
        </p:txBody>
      </p:sp>
      <p:sp>
        <p:nvSpPr>
          <p:cNvPr id="3" name="コンテンツ プレースホルダー 4">
            <a:extLst>
              <a:ext uri="{FF2B5EF4-FFF2-40B4-BE49-F238E27FC236}">
                <a16:creationId xmlns:a16="http://schemas.microsoft.com/office/drawing/2014/main" id="{0C8A53C7-E429-FCCB-31B9-BBC1728D740D}"/>
              </a:ext>
            </a:extLst>
          </p:cNvPr>
          <p:cNvSpPr txBox="1">
            <a:spLocks/>
          </p:cNvSpPr>
          <p:nvPr/>
        </p:nvSpPr>
        <p:spPr>
          <a:xfrm>
            <a:off x="263529" y="1016000"/>
            <a:ext cx="11664951" cy="5149850"/>
          </a:xfrm>
          <a:prstGeom prst="rect">
            <a:avLst/>
          </a:prstGeom>
        </p:spPr>
        <p:txBody>
          <a:bodyPr/>
          <a:lstStyle>
            <a:lvl1pPr marL="355558" indent="-355558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u"/>
              <a:defRPr kumimoji="1" lang="ja-JP" altLang="en-US" sz="2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598944" indent="-243387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n"/>
              <a:defRPr kumimoji="1" lang="ja-JP" altLang="en-US" sz="20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2pPr>
            <a:lvl3pPr marL="721695" indent="-122753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kumimoji="1" lang="ja-JP" altLang="en-US" sz="16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3pPr>
            <a:lvl4pPr marL="838098" indent="-118520" algn="l" rtl="0" eaLnBrk="1" fontAlgn="base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Tahoma" pitchFamily="34" charset="0"/>
              <a:buChar char="–"/>
              <a:defRPr kumimoji="1" lang="ja-JP" altLang="en-US" sz="1400" b="0" i="0" u="none" strike="noStrike" kern="0" cap="none" spc="0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n-lt"/>
                <a:ea typeface="+mn-ea"/>
              </a:defRPr>
            </a:lvl4pPr>
            <a:lvl5pPr marL="835982" indent="0" algn="l" rtl="0" eaLnBrk="1" fontAlgn="base" hangingPunct="1">
              <a:lnSpc>
                <a:spcPct val="110000"/>
              </a:lnSpc>
              <a:spcBef>
                <a:spcPts val="500"/>
              </a:spcBef>
              <a:spcAft>
                <a:spcPct val="0"/>
              </a:spcAft>
              <a:buClr>
                <a:schemeClr val="accent6"/>
              </a:buClr>
              <a:buFontTx/>
              <a:buNone/>
              <a:defRPr kumimoji="1" sz="1400" b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</a:defRPr>
            </a:lvl5pPr>
            <a:lvl6pPr marL="335238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6pPr>
            <a:lvl7pPr marL="3961906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7pPr>
            <a:lvl8pPr marL="4571430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8pPr>
            <a:lvl9pPr marL="5180953" indent="-304760" algn="l" rtl="0" eaLnBrk="1" fontAlgn="base" hangingPunct="1">
              <a:spcBef>
                <a:spcPct val="20000"/>
              </a:spcBef>
              <a:spcAft>
                <a:spcPct val="0"/>
              </a:spcAft>
              <a:buChar char="≫"/>
              <a:defRPr kumimoji="1" sz="2667">
                <a:solidFill>
                  <a:schemeClr val="tx1"/>
                </a:solidFill>
                <a:latin typeface="Arial" charset="0"/>
                <a:ea typeface="+mn-ea"/>
              </a:defRPr>
            </a:lvl9pPr>
          </a:lstStyle>
          <a:p>
            <a:pPr marL="397921" indent="-285750">
              <a:buClr>
                <a:srgbClr val="1E32A5"/>
              </a:buClr>
              <a:defRPr/>
            </a:pPr>
            <a:r>
              <a:rPr lang="en-US" altLang="ja-JP" sz="1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</a:t>
            </a: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folder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/KPI/Jmeter/result/*</a:t>
            </a:r>
            <a:r>
              <a:rPr lang="en-US" altLang="ja-JP" sz="1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.</a:t>
            </a:r>
            <a:r>
              <a:rPr lang="en-US" altLang="ja-JP" sz="1000" b="1" dirty="0" err="1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jtl</a:t>
            </a:r>
            <a:endParaRPr lang="en-US" altLang="ja-JP" sz="10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en-US" altLang="ja-JP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JMeter </a:t>
            </a:r>
            <a:r>
              <a:rPr lang="ja-JP" altLang="en-US" sz="14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Data</a:t>
            </a:r>
            <a:endParaRPr lang="en-US" altLang="ja-JP" sz="14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Same as existing.</a:t>
            </a:r>
            <a:endParaRPr lang="en-US" altLang="ja-JP" sz="12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764058" lvl="2" indent="-285750">
              <a:buClr>
                <a:srgbClr val="1E32A5"/>
              </a:buClr>
              <a:defRPr/>
            </a:pP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HTTP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status code is the data in the third column from the left (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200, 200, </a:t>
            </a: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503 in the figure below</a:t>
            </a:r>
            <a:r>
              <a:rPr lang="en-US" altLang="ja-JP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)</a:t>
            </a:r>
          </a:p>
          <a:p>
            <a:pPr marL="764058" lvl="2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355557" lvl="1" indent="0">
              <a:buClr>
                <a:srgbClr val="1E32A5"/>
              </a:buClr>
              <a:buNone/>
              <a:defRPr/>
            </a:pPr>
            <a:endParaRPr lang="en-US" altLang="ja-JP" sz="1600" b="1" dirty="0">
              <a:solidFill>
                <a:srgbClr val="000000">
                  <a:lumMod val="85000"/>
                  <a:lumOff val="15000"/>
                </a:srgbClr>
              </a:solidFill>
              <a:latin typeface="游ゴシック"/>
              <a:ea typeface="游ゴシック"/>
            </a:endParaRPr>
          </a:p>
          <a:p>
            <a:pPr marL="641307" lvl="1" indent="-285750">
              <a:buClr>
                <a:srgbClr val="1E32A5"/>
              </a:buClr>
              <a:defRPr/>
            </a:pPr>
            <a:r>
              <a:rPr lang="ja-JP" altLang="en-US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Latency, error rate, utilization rate, etc. can be calculated from the above data and used as examples for multiple </a:t>
            </a:r>
            <a:r>
              <a:rPr lang="en-US" altLang="ja-JP" sz="1600" b="1" u="sng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KPIs.</a:t>
            </a:r>
          </a:p>
          <a:p>
            <a:pPr marL="764058" lvl="2" indent="-285750">
              <a:buClr>
                <a:srgbClr val="1E32A5"/>
              </a:buClr>
              <a:defRPr/>
            </a:pPr>
            <a:r>
              <a:rPr lang="ja-JP" altLang="en-US" sz="1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游ゴシック"/>
                <a:ea typeface="游ゴシック"/>
              </a:rPr>
              <a:t>However, </a:t>
            </a:r>
            <a:r>
              <a:rPr lang="ja-JP" altLang="en-US" sz="1200" b="1" dirty="0">
                <a:solidFill>
                  <a:srgbClr val="FF0000"/>
                </a:solidFill>
                <a:latin typeface="游ゴシック"/>
                <a:ea typeface="游ゴシック"/>
              </a:rPr>
              <a:t>since there is no already prepared processed data such as error rates, etc., please process the processed parts in the same way as in the previous scenario.</a:t>
            </a:r>
            <a:endParaRPr lang="en-US" altLang="ja-JP" sz="1200" b="1" dirty="0">
              <a:solidFill>
                <a:srgbClr val="FF0000"/>
              </a:solidFill>
              <a:latin typeface="游ゴシック"/>
              <a:ea typeface="游ゴシック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B57168-3086-AF3B-4D2F-2FBEE608DDBA}"/>
              </a:ext>
            </a:extLst>
          </p:cNvPr>
          <p:cNvSpPr txBox="1"/>
          <p:nvPr/>
        </p:nvSpPr>
        <p:spPr>
          <a:xfrm>
            <a:off x="381134" y="2904001"/>
            <a:ext cx="1142973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1703039521275,4821,book_info,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1-836615,text,true,,4487,200,148,148,http://internal-k8s-bookinfo- ingressp-3969330968-763775053.ap-northeast-1.elb.amazonaws.com/productpage,4821,0,2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1703039521363,4791,book_info,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200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,OK,Book_Info_Case05_1_49h 1-836716,text,true,,4487,200,148,148,http://internal-k8s-bookinfo- ingressp-3969330968-763775053.ap-northeast-1.elb.amazonaws.com/productpage,4791,0,2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1703039526155,16,book_info,</a:t>
            </a:r>
            <a:r>
              <a:rPr kumimoji="1" lang="en-US" altLang="ja-JP" sz="800" dirty="0">
                <a:solidFill>
                  <a:srgbClr val="FF0000"/>
                </a:solidFill>
              </a:rPr>
              <a:t>503</a:t>
            </a:r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,Service Unavailable,Book_Info_Case05_1_49h 1-836716,text,false,,249,200,148,148,http://internal-k8s- bookinfo-ingressp-3969330968-763775053.ap-northeast-1.elb.amazonaws.com/productpage,16,0,2</a:t>
            </a:r>
          </a:p>
          <a:p>
            <a:pPr fontAlgn="base"/>
            <a:r>
              <a:rPr kumimoji="1" lang="en-US" altLang="ja-JP" sz="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...</a:t>
            </a:r>
            <a:endParaRPr kumimoji="1" lang="ja-JP" altLang="en-US" sz="8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45288"/>
      </p:ext>
    </p:extLst>
  </p:cSld>
  <p:clrMapOvr>
    <a:masterClrMapping/>
  </p:clrMapOvr>
</p:sld>
</file>

<file path=ppt/theme/theme1.xml><?xml version="1.0" encoding="utf-8"?>
<a:theme xmlns:a="http://schemas.openxmlformats.org/drawingml/2006/main" name="NEC_Theme_B_16_9_jp">
  <a:themeElements>
    <a:clrScheme name="NEC_Color_2021">
      <a:dk1>
        <a:srgbClr val="000000"/>
      </a:dk1>
      <a:lt1>
        <a:srgbClr val="FFFFFF"/>
      </a:lt1>
      <a:dk2>
        <a:srgbClr val="04127C"/>
      </a:dk2>
      <a:lt2>
        <a:srgbClr val="858585"/>
      </a:lt2>
      <a:accent1>
        <a:srgbClr val="1E32A5"/>
      </a:accent1>
      <a:accent2>
        <a:srgbClr val="286EBE"/>
      </a:accent2>
      <a:accent3>
        <a:srgbClr val="419B91"/>
      </a:accent3>
      <a:accent4>
        <a:srgbClr val="D2BE00"/>
      </a:accent4>
      <a:accent5>
        <a:srgbClr val="DC8C23"/>
      </a:accent5>
      <a:accent6>
        <a:srgbClr val="BE375A"/>
      </a:accent6>
      <a:hlink>
        <a:srgbClr val="4575FD"/>
      </a:hlink>
      <a:folHlink>
        <a:srgbClr val="9E5ECE"/>
      </a:folHlink>
    </a:clrScheme>
    <a:fontScheme name="NEC_Font_2021_jp">
      <a:majorFont>
        <a:latin typeface="游ゴシック"/>
        <a:ea typeface="游ゴシック"/>
        <a:cs typeface=""/>
      </a:majorFont>
      <a:minorFont>
        <a:latin typeface="游ゴシック"/>
        <a:ea typeface="游ゴシック"/>
        <a:cs typeface=""/>
      </a:minorFont>
    </a:fontScheme>
    <a:fmtScheme name="エレメント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 smtClean="0">
            <a:solidFill>
              <a:schemeClr val="bg1"/>
            </a:solidFill>
            <a:latin typeface="+mj-ea"/>
            <a:ea typeface="+mj-ea"/>
          </a:defRPr>
        </a:defPPr>
      </a:lstStyle>
    </a:spDef>
    <a:lnDef>
      <a:spPr bwMode="auto">
        <a:solidFill>
          <a:schemeClr val="bg1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tx1">
                    <a:alpha val="50000"/>
                  </a:scheme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square" rtlCol="0">
        <a:spAutoFit/>
      </a:bodyPr>
      <a:lstStyle>
        <a:defPPr fontAlgn="base">
          <a:defRPr kumimoji="1" sz="1800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EC_Theme_B_16_9_jp" id="{8D1A0C78-0828-42C2-83C1-16E376CFF2A9}" vid="{3A0EC7F2-93B2-4B5B-B61B-24D074324F1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27697</TotalTime>
  <Words>2633</Words>
  <Application>Microsoft Office PowerPoint</Application>
  <PresentationFormat>ワイド画面</PresentationFormat>
  <Paragraphs>245</Paragraphs>
  <Slides>14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BIZ UDPGothic</vt:lpstr>
      <vt:lpstr>HGP創英角ｺﾞｼｯｸUB</vt:lpstr>
      <vt:lpstr>YakuHanJPs</vt:lpstr>
      <vt:lpstr>游ゴシック</vt:lpstr>
      <vt:lpstr>Arial</vt:lpstr>
      <vt:lpstr>Segoe UI</vt:lpstr>
      <vt:lpstr>Tahoma</vt:lpstr>
      <vt:lpstr>Times New Roman</vt:lpstr>
      <vt:lpstr>Wingdings</vt:lpstr>
      <vt:lpstr>NEC_Theme_B_16_9_jp</vt:lpstr>
      <vt:lpstr>Scenario and Data Summary</vt:lpstr>
      <vt:lpstr>Case #9: Mistakes made by GitOps</vt:lpstr>
      <vt:lpstr>Scenario Diagram</vt:lpstr>
      <vt:lpstr>Scenario Environment Details</vt:lpstr>
      <vt:lpstr>Scenario Environment Details</vt:lpstr>
      <vt:lpstr>Scenario Creation/Procedures</vt:lpstr>
      <vt:lpstr>Scenario Creation/Procedures</vt:lpstr>
      <vt:lpstr>Stored Data Summary</vt:lpstr>
      <vt:lpstr>sampling data</vt:lpstr>
      <vt:lpstr>sampling data</vt:lpstr>
      <vt:lpstr>sampling data</vt:lpstr>
      <vt:lpstr>sampling data</vt:lpstr>
      <vt:lpstr>sampling data</vt:lpstr>
      <vt:lpstr>sampling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シナリオ実施(CORAL 検証用)</dc:title>
  <dc:creator>Reon Matsuoka</dc:creator>
  <cp:keywords>, docId:3CA7EE39AC695872F6BCC203A2857A9E</cp:keywords>
  <cp:lastModifiedBy>棗田　昌尚</cp:lastModifiedBy>
  <cp:revision>134</cp:revision>
  <dcterms:created xsi:type="dcterms:W3CDTF">2023-11-15T08:51:54Z</dcterms:created>
  <dcterms:modified xsi:type="dcterms:W3CDTF">2024-02-08T00:39:36Z</dcterms:modified>
</cp:coreProperties>
</file>